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7" r:id="rId3"/>
    <p:sldId id="270" r:id="rId4"/>
    <p:sldId id="276" r:id="rId5"/>
    <p:sldId id="257" r:id="rId6"/>
    <p:sldId id="275" r:id="rId7"/>
    <p:sldId id="272" r:id="rId8"/>
    <p:sldId id="269" r:id="rId9"/>
    <p:sldId id="273" r:id="rId10"/>
    <p:sldId id="268" r:id="rId11"/>
    <p:sldId id="258" r:id="rId12"/>
    <p:sldId id="259" r:id="rId13"/>
    <p:sldId id="264" r:id="rId14"/>
    <p:sldId id="262" r:id="rId15"/>
    <p:sldId id="280" r:id="rId16"/>
    <p:sldId id="261" r:id="rId17"/>
    <p:sldId id="278" r:id="rId18"/>
    <p:sldId id="283" r:id="rId19"/>
    <p:sldId id="281" r:id="rId20"/>
    <p:sldId id="279" r:id="rId21"/>
    <p:sldId id="267" r:id="rId22"/>
    <p:sldId id="284" r:id="rId23"/>
    <p:sldId id="285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6371"/>
    <a:srgbClr val="00B2B8"/>
    <a:srgbClr val="C025A8"/>
    <a:srgbClr val="FF3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4"/>
    <p:restoredTop sz="89228"/>
  </p:normalViewPr>
  <p:slideViewPr>
    <p:cSldViewPr snapToGrid="0" snapToObjects="1">
      <p:cViewPr>
        <p:scale>
          <a:sx n="110" d="100"/>
          <a:sy n="110" d="100"/>
        </p:scale>
        <p:origin x="14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F3C88-0958-D44F-B6EB-D46BBD36CB29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03CDA-5A37-1942-B239-710618DD9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4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03CDA-5A37-1942-B239-710618DD94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29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03CDA-5A37-1942-B239-710618DD94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56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03CDA-5A37-1942-B239-710618DD94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87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UMAP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T-SNE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high-dimensional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03CDA-5A37-1942-B239-710618DD94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18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figures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present?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Tsne</a:t>
            </a:r>
            <a:r>
              <a:rPr lang="zh-CN" altLang="en-US" dirty="0"/>
              <a:t> </a:t>
            </a:r>
            <a:r>
              <a:rPr lang="en-US" altLang="zh-CN" dirty="0"/>
              <a:t>plot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both?</a:t>
            </a:r>
          </a:p>
          <a:p>
            <a:endParaRPr lang="en-US" dirty="0"/>
          </a:p>
          <a:p>
            <a:r>
              <a:rPr lang="en-US" altLang="zh-CN" dirty="0"/>
              <a:t>Show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UMAP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***</a:t>
            </a:r>
            <a:r>
              <a:rPr lang="en-US" altLang="zh-CN" dirty="0"/>
              <a:t>explain</a:t>
            </a:r>
            <a:r>
              <a:rPr lang="zh-CN" altLang="en-US" dirty="0"/>
              <a:t> </a:t>
            </a:r>
            <a:r>
              <a:rPr lang="en-US" altLang="zh-CN" dirty="0"/>
              <a:t>this)</a:t>
            </a:r>
          </a:p>
          <a:p>
            <a:endParaRPr lang="en-US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comparing two classifications from a contingency table.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ARI &gt;= 0.90 excellent recovery; 0.80 =&lt; ARI &lt; 0.90 good recovery; 0.65 =&lt; ARI &lt; 0.80 moderate recovery; ARI &lt; 0.65 poor recovery.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03CDA-5A37-1942-B239-710618DD94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34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figures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present?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Tsne</a:t>
            </a:r>
            <a:r>
              <a:rPr lang="zh-CN" altLang="en-US" dirty="0"/>
              <a:t> </a:t>
            </a:r>
            <a:r>
              <a:rPr lang="en-US" altLang="zh-CN" dirty="0"/>
              <a:t>plot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both?</a:t>
            </a:r>
          </a:p>
          <a:p>
            <a:endParaRPr lang="en-US" dirty="0"/>
          </a:p>
          <a:p>
            <a:r>
              <a:rPr lang="en-US" altLang="zh-CN" dirty="0"/>
              <a:t>Show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UMAP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***</a:t>
            </a:r>
            <a:r>
              <a:rPr lang="en-US" altLang="zh-CN" dirty="0"/>
              <a:t>explain</a:t>
            </a:r>
            <a:r>
              <a:rPr lang="zh-CN" altLang="en-US" dirty="0"/>
              <a:t> </a:t>
            </a:r>
            <a:r>
              <a:rPr lang="en-US" altLang="zh-CN" dirty="0"/>
              <a:t>this)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03CDA-5A37-1942-B239-710618DD94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23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03CDA-5A37-1942-B239-710618DD94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57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figures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present?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Tsne</a:t>
            </a:r>
            <a:r>
              <a:rPr lang="zh-CN" altLang="en-US" dirty="0"/>
              <a:t> </a:t>
            </a:r>
            <a:r>
              <a:rPr lang="en-US" altLang="zh-CN" dirty="0"/>
              <a:t>plot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both?</a:t>
            </a:r>
          </a:p>
          <a:p>
            <a:endParaRPr lang="en-US" dirty="0"/>
          </a:p>
          <a:p>
            <a:r>
              <a:rPr lang="en-US" altLang="zh-CN" dirty="0"/>
              <a:t>Show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UMAP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***</a:t>
            </a:r>
            <a:r>
              <a:rPr lang="en-US" altLang="zh-CN" dirty="0"/>
              <a:t>explain</a:t>
            </a:r>
            <a:r>
              <a:rPr lang="zh-CN" altLang="en-US" dirty="0"/>
              <a:t> </a:t>
            </a:r>
            <a:r>
              <a:rPr lang="en-US" altLang="zh-CN" dirty="0"/>
              <a:t>this)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03CDA-5A37-1942-B239-710618DD94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47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03CDA-5A37-1942-B239-710618DD94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56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03CDA-5A37-1942-B239-710618DD94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03CDA-5A37-1942-B239-710618DD94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51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differences can mask underlying biology in the data; thus, to avoid misleading conclusions, they must be corrected before further analysis.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03CDA-5A37-1942-B239-710618DD94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19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TSNE plot is a dimensionality reduction technique which is a way to graphically simplify very large datasets.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Theere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x-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y-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axis,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meaningful.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cell.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03CDA-5A37-1942-B239-710618DD94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16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03CDA-5A37-1942-B239-710618DD94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35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 err="1"/>
              <a:t>eexp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03CDA-5A37-1942-B239-710618DD94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53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expression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(can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expressed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0,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gene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expressed,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gene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1.)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Schematics of batch-effect correction by MNN.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Batch 1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batch 2 in high dimensions with an almost orthogonal batch effect difference between them.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The algorithm identifies matching cell types by finding MNN pairs of cells (gray box).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Batch-correction vectors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calculated between the MNN pairs.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Batch 1 is regarded as the reference, and batch 2 is integrated into it by subtraction of correction vectors.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The integrated data are considered the reference, and the procedure is repeated for integration of any new batch.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03CDA-5A37-1942-B239-710618DD94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56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populations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03CDA-5A37-1942-B239-710618DD94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38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03CDA-5A37-1942-B239-710618DD94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43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8F92E-8347-E848-93EE-88BC7174A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066BF-F663-294E-962C-B5B0CA6D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23780-783A-F941-9EF8-E69A695DE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D692-0E0D-4C4D-BC70-D31847163D63}" type="datetime1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4ED5B-E54D-594C-B393-11F0927D2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07CA0-8C40-5A4C-AE0D-2928B6BB2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60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C873-0435-5644-A88B-A70DFFD0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B794D-8717-8045-B4E1-A3D397DE9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5A17D-CC3C-A246-AFB7-FA677C114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3A0E2-AE2B-B84A-889E-AC6439245D2D}" type="datetime1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3E74E-0BB9-F14F-9F52-5E38BF05A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23C94-EBE2-8D4B-BEBA-A4CBB915B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6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CD584-506B-C84A-BA82-ECB8D167E8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F44FF-7862-7044-B4A0-6EE439387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B2F5B-95C9-484C-BA92-27C66038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D84E-02D5-874E-B1ED-39199634EFED}" type="datetime1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3B055-BF63-2A42-8B47-5F248D04F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73A04-44F6-3646-B81C-93AB6CB52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98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81448-1D90-7A4F-B05E-30B2819DE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957F7-8724-A14F-AD1A-0540A2F01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AF41D-B194-724E-88E2-5ECC7E0D1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312C5-E749-B545-BAEF-EA90549835F8}" type="datetime1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58A4F-8F9D-B641-A501-4455F27EA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0A6F4-D0B3-924B-A2DC-E108B2171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5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5605A-058F-DA4B-819B-5E3187574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D4367-5BFE-FE41-8FC6-80E797C3A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E4C7B-6858-B146-913E-ED5F0A157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59F7E-D965-8847-899A-168A32C06575}" type="datetime1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1A45E-9021-1649-806C-B8D9F7210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6DCF4-7CC2-254E-8BE4-29EFF5BF5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24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93EB9-7E2E-5A4E-9C47-D54D7797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304A7-90EB-0140-B2B1-88E5964D5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73861-9117-B245-ACA6-1F2D57CB1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CFE2D-0719-1E44-9D3C-0210B54D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D2F3A-84DB-934F-B4C5-7FEC0DD53DAD}" type="datetime1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C72D7-9A43-4F4F-9278-7FDE128E1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828DF-5342-9541-9AB6-88C9033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7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3D22-43F3-6643-8F97-DB143E2C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6DFA3-AC02-1646-8C92-7F7C75E01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E66B1-038D-9D48-AEDE-197C9658E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983784-3E8A-A944-9CC2-002D0EC800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C8E4AE-81C6-8F4F-8469-E12086794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3CFA84-C923-FE49-A68E-07E8C810B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7D49E-01EF-0C4B-BACF-B64A42060B53}" type="datetime1">
              <a:rPr lang="en-US" smtClean="0"/>
              <a:t>12/3/19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F376A9-BF0E-6C40-ADB5-227408348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591A41-0FFF-C842-9B66-F7530B12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06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4149-7683-2040-9D91-5BF7FB5A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968977-3108-CC48-92B6-064E4A051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780D-9BD2-0C47-A896-16726A88A5E9}" type="datetime1">
              <a:rPr lang="en-US" smtClean="0"/>
              <a:t>12/3/19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A70AAF-93A4-3E42-A9E4-331697520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6C9468-37A6-704A-9AAF-97BD137A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82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E0609-F0A4-BC40-9FC5-01CBD0473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05ACF-02F4-4441-94D9-34A2A37AECDD}" type="datetime1">
              <a:rPr lang="en-US" smtClean="0"/>
              <a:t>12/3/19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FDCBD1-E01D-6B47-9F16-B575D8AB0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EA088-5953-5D4A-ADC8-0A07F9B00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69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1C675-A195-0040-BF08-75327362A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71212-7827-474A-9464-A08A68982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E36FE-E2F3-1E4B-A85E-226625C44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1D2F1-63CF-3344-A200-B46CD407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D80B-73A8-004E-B25E-BD3DCFB45E92}" type="datetime1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29A3F-19ED-5E4F-9E83-4CE4C31A1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16D47-3F7F-794B-943D-0DBCE706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3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4F7EA-D5CC-F549-BDED-630B3E77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661E12-5156-354D-B29A-24A458784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197AC-ABF0-9E49-9649-BD7999E57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00049-AC95-B649-870F-3F40F647C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1AE53-2727-084A-9AEE-D49B7CE990C5}" type="datetime1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37AC2-479E-FC4E-9A9D-A8D323CB7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704A9-96ED-7842-9044-4DE2063A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40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ABE4AE-8B64-9E41-AE02-164999DC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8A3F4-4A61-8949-9BB6-DF88D633C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5B605-FAE8-1B47-B4A0-728822B768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5EF80-F5CE-CC4D-B0A9-95EE59A060FF}" type="datetime1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6B83D-89DE-E046-8BD8-14BAD875C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577E5-52D1-574B-AD91-563AFBC0A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523-61CD-D64E-A5D6-B5F12A60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68CBEC-5F54-7646-8FCD-CE7820D1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831" y="3846533"/>
            <a:ext cx="3083169" cy="3011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13003D-2241-C840-B3E2-7FD4FABEC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6415" y="1321653"/>
            <a:ext cx="9144000" cy="2387600"/>
          </a:xfrm>
        </p:spPr>
        <p:txBody>
          <a:bodyPr>
            <a:noAutofit/>
          </a:bodyPr>
          <a:lstStyle/>
          <a:p>
            <a:br>
              <a:rPr lang="en-US" sz="4800" dirty="0"/>
            </a:br>
            <a:r>
              <a:rPr lang="en-US" altLang="zh-CN" sz="4800" dirty="0"/>
              <a:t>Removal</a:t>
            </a:r>
            <a:r>
              <a:rPr lang="zh-CN" altLang="en-US" sz="4800" dirty="0"/>
              <a:t> </a:t>
            </a:r>
            <a:r>
              <a:rPr lang="en-US" altLang="zh-CN" sz="4800" dirty="0"/>
              <a:t>of</a:t>
            </a:r>
            <a:r>
              <a:rPr lang="zh-CN" altLang="en-US" sz="4800" dirty="0"/>
              <a:t> </a:t>
            </a:r>
            <a:r>
              <a:rPr lang="en-US" altLang="zh-CN" sz="4800" dirty="0"/>
              <a:t>Batch</a:t>
            </a:r>
            <a:r>
              <a:rPr lang="zh-CN" altLang="en-US" sz="4800" dirty="0"/>
              <a:t> </a:t>
            </a:r>
            <a:r>
              <a:rPr lang="en-US" altLang="zh-CN" sz="4800" dirty="0"/>
              <a:t>Effects</a:t>
            </a:r>
            <a:r>
              <a:rPr lang="zh-CN" altLang="en-US" sz="4800" dirty="0"/>
              <a:t> </a:t>
            </a:r>
            <a:r>
              <a:rPr lang="en-US" altLang="zh-CN" sz="4800" dirty="0"/>
              <a:t>with</a:t>
            </a:r>
            <a:r>
              <a:rPr lang="zh-CN" altLang="en-US" sz="4800" dirty="0"/>
              <a:t> </a:t>
            </a:r>
            <a:r>
              <a:rPr lang="en-US" altLang="zh-CN" sz="4800" dirty="0"/>
              <a:t>Matched</a:t>
            </a:r>
            <a:r>
              <a:rPr lang="zh-CN" altLang="en-US" sz="4800" dirty="0"/>
              <a:t> </a:t>
            </a:r>
            <a:r>
              <a:rPr lang="en-US" altLang="zh-CN" sz="4800" dirty="0"/>
              <a:t>M</a:t>
            </a:r>
            <a:r>
              <a:rPr lang="en-US" sz="4800" dirty="0"/>
              <a:t>utual </a:t>
            </a:r>
            <a:r>
              <a:rPr lang="en-US" altLang="zh-CN" sz="4800" dirty="0"/>
              <a:t>N</a:t>
            </a:r>
            <a:r>
              <a:rPr lang="en-US" sz="4800" dirty="0"/>
              <a:t>earest </a:t>
            </a:r>
            <a:r>
              <a:rPr lang="en-US" altLang="zh-CN" sz="4800" dirty="0"/>
              <a:t>N</a:t>
            </a:r>
            <a:r>
              <a:rPr lang="en-US" sz="4800" dirty="0"/>
              <a:t>eighbors </a:t>
            </a:r>
            <a:r>
              <a:rPr lang="en-US" altLang="zh-CN" sz="4800" dirty="0"/>
              <a:t>in</a:t>
            </a:r>
            <a:r>
              <a:rPr lang="zh-CN" altLang="en-US" sz="4800" dirty="0"/>
              <a:t> </a:t>
            </a:r>
            <a:r>
              <a:rPr lang="en-US" altLang="zh-CN" sz="4800" dirty="0"/>
              <a:t>Single-cell</a:t>
            </a:r>
            <a:r>
              <a:rPr lang="zh-CN" altLang="en-US" sz="4800" dirty="0"/>
              <a:t> </a:t>
            </a:r>
            <a:r>
              <a:rPr lang="en-US" altLang="zh-CN" sz="4800" dirty="0"/>
              <a:t>RNA</a:t>
            </a:r>
            <a:r>
              <a:rPr lang="zh-CN" altLang="en-US" sz="4800" dirty="0"/>
              <a:t> </a:t>
            </a:r>
            <a:r>
              <a:rPr lang="en-US" altLang="zh-CN" sz="4800" dirty="0"/>
              <a:t>Sequencing</a:t>
            </a:r>
            <a:r>
              <a:rPr lang="zh-CN" altLang="en-US" sz="4800" dirty="0"/>
              <a:t> </a:t>
            </a:r>
            <a:r>
              <a:rPr lang="en-US" altLang="zh-CN" sz="4800" dirty="0"/>
              <a:t>data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9CDE1-4D31-AC44-B8B7-86CE43347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6415" y="380132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Fall Lab Rotation</a:t>
            </a:r>
          </a:p>
          <a:p>
            <a:r>
              <a:rPr lang="en-US" dirty="0"/>
              <a:t>Jessie Tong</a:t>
            </a:r>
          </a:p>
          <a:p>
            <a:r>
              <a:rPr lang="en-US" altLang="zh-CN" dirty="0"/>
              <a:t>Advisor:</a:t>
            </a:r>
            <a:r>
              <a:rPr lang="zh-CN" altLang="en-US" dirty="0"/>
              <a:t> </a:t>
            </a:r>
            <a:r>
              <a:rPr lang="en-US" altLang="zh-CN" dirty="0"/>
              <a:t>Prof.</a:t>
            </a:r>
            <a:r>
              <a:rPr lang="zh-CN" altLang="en-US" dirty="0"/>
              <a:t> </a:t>
            </a:r>
            <a:r>
              <a:rPr lang="en-US" altLang="zh-CN" dirty="0" err="1"/>
              <a:t>Mingyao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en-US" dirty="0"/>
          </a:p>
          <a:p>
            <a:r>
              <a:rPr lang="en-US" altLang="zh-CN" dirty="0"/>
              <a:t>1:15–1:30</a:t>
            </a:r>
            <a:r>
              <a:rPr lang="zh-CN" altLang="en-US" dirty="0"/>
              <a:t> </a:t>
            </a:r>
            <a:r>
              <a:rPr lang="en-US" altLang="zh-CN" dirty="0"/>
              <a:t>PM </a:t>
            </a:r>
            <a:r>
              <a:rPr lang="en-US" dirty="0"/>
              <a:t>1</a:t>
            </a:r>
            <a:r>
              <a:rPr lang="en-US" altLang="zh-CN" dirty="0"/>
              <a:t>2</a:t>
            </a:r>
            <a:r>
              <a:rPr lang="en-US" dirty="0"/>
              <a:t>/</a:t>
            </a:r>
            <a:r>
              <a:rPr lang="en-US" altLang="zh-CN" dirty="0"/>
              <a:t>04</a:t>
            </a:r>
            <a:r>
              <a:rPr lang="en-US" dirty="0"/>
              <a:t>/2019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B14BD3-D3E3-D242-AA5D-80B27F029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170" y="3846533"/>
            <a:ext cx="3083169" cy="301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1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B124-1A01-8B4E-8AEE-6767A0A8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MNN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7AABC-259D-2E44-8FD7-F84D249D3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limitation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observed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pairwise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batches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MNN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clarified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paper.</a:t>
            </a:r>
          </a:p>
          <a:p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R code of </a:t>
            </a:r>
            <a:r>
              <a:rPr lang="en-US" altLang="zh-CN" dirty="0" err="1"/>
              <a:t>mnncorrect</a:t>
            </a:r>
            <a:r>
              <a:rPr lang="en-US" altLang="zh-CN" dirty="0"/>
              <a:t>() function: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DB355-5E5C-4E4F-846D-A2412EA1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649663"/>
            <a:ext cx="8839200" cy="25273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C9F3E-B6B3-AE47-9E88-4844AC1B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F10FA-2140-2746-B8A9-E3F2AEEEF168}" type="datetime1">
              <a:rPr lang="en-US" smtClean="0"/>
              <a:t>12/3/19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AAE98-9C02-E245-8746-5C5376FC6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21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EB8A-F236-9D4F-AD54-8E50613FF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0F81B-2D8A-2747-A468-C0163E4C9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Therefore,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conduct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dirty="0"/>
              <a:t>simulation study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explore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limitation we observed.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dirty="0"/>
              <a:t>order of the batches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MNN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impact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results.</a:t>
            </a:r>
          </a:p>
          <a:p>
            <a:r>
              <a:rPr lang="en-US" altLang="zh-CN" dirty="0"/>
              <a:t>Specifically,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dirty="0"/>
              <a:t>batches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four</a:t>
            </a:r>
            <a:r>
              <a:rPr lang="zh-CN" altLang="en-US" dirty="0"/>
              <a:t> </a:t>
            </a:r>
            <a:r>
              <a:rPr lang="en-US" altLang="zh-CN" dirty="0"/>
              <a:t>batches)</a:t>
            </a:r>
          </a:p>
          <a:p>
            <a:pPr lvl="1"/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numbers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3,</a:t>
            </a:r>
            <a:r>
              <a:rPr lang="zh-CN" altLang="en-US" dirty="0"/>
              <a:t> </a:t>
            </a:r>
            <a:r>
              <a:rPr lang="en-US" altLang="zh-CN" dirty="0"/>
              <a:t>4,</a:t>
            </a:r>
            <a:r>
              <a:rPr lang="zh-CN" altLang="en-US" dirty="0"/>
              <a:t> </a:t>
            </a:r>
            <a:r>
              <a:rPr lang="en-US" altLang="zh-CN" dirty="0"/>
              <a:t>5,</a:t>
            </a:r>
            <a:r>
              <a:rPr lang="zh-CN" altLang="en-US" dirty="0"/>
              <a:t> </a:t>
            </a:r>
            <a:r>
              <a:rPr lang="en-US" altLang="zh-CN" dirty="0"/>
              <a:t>7)</a:t>
            </a:r>
          </a:p>
          <a:p>
            <a:pPr lvl="1"/>
            <a:r>
              <a:rPr lang="en-US" altLang="zh-CN" dirty="0"/>
              <a:t>Treat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reference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Compare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pairwise</a:t>
            </a:r>
            <a:r>
              <a:rPr lang="zh-CN" altLang="en-US" dirty="0"/>
              <a:t> </a:t>
            </a:r>
            <a:r>
              <a:rPr lang="en-US" altLang="zh-CN" dirty="0"/>
              <a:t>combinations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batches </a:t>
            </a:r>
          </a:p>
          <a:p>
            <a:pPr lvl="2"/>
            <a:r>
              <a:rPr lang="en-US" altLang="zh-CN" dirty="0"/>
              <a:t>There are 24 possible combinations (e.g., c(1,2,3,4), c(3,2,1,4), c(4,3,1,2))</a:t>
            </a:r>
          </a:p>
          <a:p>
            <a:pPr lvl="1"/>
            <a:endParaRPr lang="en-US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7DCAD-549D-E74B-A510-463BEB8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B592C-C198-C247-854B-276D0E38B79F}" type="datetime1">
              <a:rPr lang="en-US" smtClean="0"/>
              <a:t>12/3/19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5E9C4-EDC5-5B4C-B1FC-8533D21B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92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F3C1-6732-574E-B7BB-729AE53D8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7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Simulation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C421E56-2D43-EF4C-8253-7F37AA25B6E3}"/>
              </a:ext>
            </a:extLst>
          </p:cNvPr>
          <p:cNvSpPr/>
          <p:nvPr/>
        </p:nvSpPr>
        <p:spPr>
          <a:xfrm>
            <a:off x="829827" y="2945380"/>
            <a:ext cx="11244943" cy="50074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0F7B1B-AFF0-D84C-A3F2-99C78CEE40CE}"/>
              </a:ext>
            </a:extLst>
          </p:cNvPr>
          <p:cNvSpPr/>
          <p:nvPr/>
        </p:nvSpPr>
        <p:spPr>
          <a:xfrm>
            <a:off x="731856" y="2594315"/>
            <a:ext cx="1175657" cy="1143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24C4D0-3ADF-8E41-A936-54B30D5B50BA}"/>
              </a:ext>
            </a:extLst>
          </p:cNvPr>
          <p:cNvSpPr/>
          <p:nvPr/>
        </p:nvSpPr>
        <p:spPr>
          <a:xfrm>
            <a:off x="3756745" y="2594315"/>
            <a:ext cx="1175657" cy="1143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EECC595-2F94-3E47-A4E3-736A83F79EA0}"/>
              </a:ext>
            </a:extLst>
          </p:cNvPr>
          <p:cNvSpPr/>
          <p:nvPr/>
        </p:nvSpPr>
        <p:spPr>
          <a:xfrm>
            <a:off x="6784313" y="2594315"/>
            <a:ext cx="1175657" cy="1143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16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BB0711-EAF3-DB4E-B223-5FE0F64D566C}"/>
              </a:ext>
            </a:extLst>
          </p:cNvPr>
          <p:cNvSpPr/>
          <p:nvPr/>
        </p:nvSpPr>
        <p:spPr>
          <a:xfrm>
            <a:off x="10028256" y="2594315"/>
            <a:ext cx="1175657" cy="1143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24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FB4BBE-E257-9E4A-9F4D-EFDFE94ABA6F}"/>
              </a:ext>
            </a:extLst>
          </p:cNvPr>
          <p:cNvSpPr/>
          <p:nvPr/>
        </p:nvSpPr>
        <p:spPr>
          <a:xfrm>
            <a:off x="1031241" y="3875825"/>
            <a:ext cx="489858" cy="4789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D1987B-B20C-284C-9408-2467698D3D65}"/>
              </a:ext>
            </a:extLst>
          </p:cNvPr>
          <p:cNvSpPr/>
          <p:nvPr/>
        </p:nvSpPr>
        <p:spPr>
          <a:xfrm>
            <a:off x="1394551" y="4486741"/>
            <a:ext cx="489858" cy="4789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31032-E791-554E-8A36-ED596DCC8B56}"/>
              </a:ext>
            </a:extLst>
          </p:cNvPr>
          <p:cNvSpPr/>
          <p:nvPr/>
        </p:nvSpPr>
        <p:spPr>
          <a:xfrm>
            <a:off x="699240" y="4486741"/>
            <a:ext cx="489858" cy="4789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4496F9-C796-FA47-BC17-BDD472212029}"/>
              </a:ext>
            </a:extLst>
          </p:cNvPr>
          <p:cNvSpPr/>
          <p:nvPr/>
        </p:nvSpPr>
        <p:spPr>
          <a:xfrm>
            <a:off x="4094217" y="5066661"/>
            <a:ext cx="489858" cy="478972"/>
          </a:xfrm>
          <a:prstGeom prst="ellipse">
            <a:avLst/>
          </a:prstGeom>
          <a:solidFill>
            <a:srgbClr val="7030A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9FC4D8-D2F9-D34F-A6A2-C7CFB2D69B1E}"/>
              </a:ext>
            </a:extLst>
          </p:cNvPr>
          <p:cNvSpPr/>
          <p:nvPr/>
        </p:nvSpPr>
        <p:spPr>
          <a:xfrm>
            <a:off x="7470112" y="5066661"/>
            <a:ext cx="489858" cy="478972"/>
          </a:xfrm>
          <a:prstGeom prst="ellipse">
            <a:avLst/>
          </a:prstGeom>
          <a:solidFill>
            <a:srgbClr val="00206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615CA5-7EAC-794F-A68D-6DEB6C99E5B8}"/>
              </a:ext>
            </a:extLst>
          </p:cNvPr>
          <p:cNvSpPr/>
          <p:nvPr/>
        </p:nvSpPr>
        <p:spPr>
          <a:xfrm>
            <a:off x="6838728" y="5066661"/>
            <a:ext cx="489858" cy="478972"/>
          </a:xfrm>
          <a:prstGeom prst="ellipse">
            <a:avLst/>
          </a:prstGeom>
          <a:solidFill>
            <a:srgbClr val="7030A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4B43B4-EA9F-4542-B917-D002E79F9CA0}"/>
              </a:ext>
            </a:extLst>
          </p:cNvPr>
          <p:cNvSpPr/>
          <p:nvPr/>
        </p:nvSpPr>
        <p:spPr>
          <a:xfrm>
            <a:off x="4099644" y="3898729"/>
            <a:ext cx="489858" cy="478972"/>
          </a:xfrm>
          <a:prstGeom prst="ellipse">
            <a:avLst/>
          </a:prstGeom>
          <a:solidFill>
            <a:schemeClr val="accent6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2FA85F-04B6-CC42-ADA0-0967320A62C1}"/>
              </a:ext>
            </a:extLst>
          </p:cNvPr>
          <p:cNvSpPr/>
          <p:nvPr/>
        </p:nvSpPr>
        <p:spPr>
          <a:xfrm>
            <a:off x="4442544" y="4486741"/>
            <a:ext cx="489858" cy="478972"/>
          </a:xfrm>
          <a:prstGeom prst="ellipse">
            <a:avLst/>
          </a:prstGeom>
          <a:solidFill>
            <a:schemeClr val="accent4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80D898-8B13-D344-A249-234F786BDAE3}"/>
              </a:ext>
            </a:extLst>
          </p:cNvPr>
          <p:cNvSpPr/>
          <p:nvPr/>
        </p:nvSpPr>
        <p:spPr>
          <a:xfrm>
            <a:off x="3726821" y="4486741"/>
            <a:ext cx="489858" cy="478972"/>
          </a:xfrm>
          <a:prstGeom prst="ellipse">
            <a:avLst/>
          </a:prstGeom>
          <a:solidFill>
            <a:schemeClr val="accent2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680BFE-95BF-1B42-B815-5C90E4F413DC}"/>
              </a:ext>
            </a:extLst>
          </p:cNvPr>
          <p:cNvSpPr/>
          <p:nvPr/>
        </p:nvSpPr>
        <p:spPr>
          <a:xfrm>
            <a:off x="7176175" y="3898729"/>
            <a:ext cx="489858" cy="478972"/>
          </a:xfrm>
          <a:prstGeom prst="ellipse">
            <a:avLst/>
          </a:prstGeom>
          <a:solidFill>
            <a:schemeClr val="accent6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D781F8E-C9CD-6640-92A7-87E6BC923D4E}"/>
              </a:ext>
            </a:extLst>
          </p:cNvPr>
          <p:cNvSpPr/>
          <p:nvPr/>
        </p:nvSpPr>
        <p:spPr>
          <a:xfrm>
            <a:off x="7470112" y="4486741"/>
            <a:ext cx="489858" cy="478972"/>
          </a:xfrm>
          <a:prstGeom prst="ellipse">
            <a:avLst/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F688191-D6FD-B84A-B98F-EAF40B64E50E}"/>
              </a:ext>
            </a:extLst>
          </p:cNvPr>
          <p:cNvSpPr/>
          <p:nvPr/>
        </p:nvSpPr>
        <p:spPr>
          <a:xfrm>
            <a:off x="6838728" y="4486741"/>
            <a:ext cx="489858" cy="478972"/>
          </a:xfrm>
          <a:prstGeom prst="ellipse">
            <a:avLst/>
          </a:prstGeom>
          <a:solidFill>
            <a:schemeClr val="accent2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1826500-53A2-D44C-9162-86B271DDEE27}"/>
              </a:ext>
            </a:extLst>
          </p:cNvPr>
          <p:cNvSpPr/>
          <p:nvPr/>
        </p:nvSpPr>
        <p:spPr>
          <a:xfrm>
            <a:off x="10675970" y="5066661"/>
            <a:ext cx="489858" cy="478972"/>
          </a:xfrm>
          <a:prstGeom prst="ellipse">
            <a:avLst/>
          </a:prstGeom>
          <a:solidFill>
            <a:srgbClr val="00206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3986EF-5A2E-C54C-BD47-45054BD9306F}"/>
              </a:ext>
            </a:extLst>
          </p:cNvPr>
          <p:cNvSpPr/>
          <p:nvPr/>
        </p:nvSpPr>
        <p:spPr>
          <a:xfrm>
            <a:off x="10044586" y="5066661"/>
            <a:ext cx="489858" cy="478972"/>
          </a:xfrm>
          <a:prstGeom prst="ellipse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646FC67-44BF-BB4D-BB61-4A313202E73D}"/>
              </a:ext>
            </a:extLst>
          </p:cNvPr>
          <p:cNvSpPr/>
          <p:nvPr/>
        </p:nvSpPr>
        <p:spPr>
          <a:xfrm>
            <a:off x="10382033" y="3932772"/>
            <a:ext cx="489858" cy="478972"/>
          </a:xfrm>
          <a:prstGeom prst="ellipse">
            <a:avLst/>
          </a:prstGeom>
          <a:solidFill>
            <a:schemeClr val="accent6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C33BFEB-61B4-9542-A489-F3FE03FED2F1}"/>
              </a:ext>
            </a:extLst>
          </p:cNvPr>
          <p:cNvSpPr/>
          <p:nvPr/>
        </p:nvSpPr>
        <p:spPr>
          <a:xfrm>
            <a:off x="10675970" y="4486741"/>
            <a:ext cx="489858" cy="478972"/>
          </a:xfrm>
          <a:prstGeom prst="ellipse">
            <a:avLst/>
          </a:prstGeom>
          <a:solidFill>
            <a:schemeClr val="accent4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70D7447-C12E-A644-8196-E69B98DECF0A}"/>
              </a:ext>
            </a:extLst>
          </p:cNvPr>
          <p:cNvSpPr/>
          <p:nvPr/>
        </p:nvSpPr>
        <p:spPr>
          <a:xfrm>
            <a:off x="10044586" y="4486741"/>
            <a:ext cx="489858" cy="478972"/>
          </a:xfrm>
          <a:prstGeom prst="ellipse">
            <a:avLst/>
          </a:prstGeom>
          <a:solidFill>
            <a:schemeClr val="accent2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6FB4454-864B-6641-B4AC-75DDB76A6988}"/>
              </a:ext>
            </a:extLst>
          </p:cNvPr>
          <p:cNvSpPr/>
          <p:nvPr/>
        </p:nvSpPr>
        <p:spPr>
          <a:xfrm>
            <a:off x="10675970" y="5656121"/>
            <a:ext cx="489858" cy="478972"/>
          </a:xfrm>
          <a:prstGeom prst="ellipse">
            <a:avLst/>
          </a:prstGeom>
          <a:solidFill>
            <a:srgbClr val="E56371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263FD9A-8C75-EC48-9D83-2A1D7C001DCF}"/>
              </a:ext>
            </a:extLst>
          </p:cNvPr>
          <p:cNvSpPr/>
          <p:nvPr/>
        </p:nvSpPr>
        <p:spPr>
          <a:xfrm>
            <a:off x="10044586" y="5656121"/>
            <a:ext cx="489858" cy="478972"/>
          </a:xfrm>
          <a:prstGeom prst="ellipse">
            <a:avLst/>
          </a:prstGeom>
          <a:solidFill>
            <a:srgbClr val="00B2B8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05E2D2C-E606-824D-A801-00254B52351B}"/>
              </a:ext>
            </a:extLst>
          </p:cNvPr>
          <p:cNvSpPr/>
          <p:nvPr/>
        </p:nvSpPr>
        <p:spPr>
          <a:xfrm>
            <a:off x="198467" y="1970314"/>
            <a:ext cx="2253343" cy="4245428"/>
          </a:xfrm>
          <a:prstGeom prst="roundRect">
            <a:avLst/>
          </a:prstGeom>
          <a:noFill/>
          <a:ln w="57150">
            <a:solidFill>
              <a:schemeClr val="bg2">
                <a:lumMod val="50000"/>
                <a:alpha val="52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949DED9-3ABF-1F46-83C7-A60AAFB73E47}"/>
              </a:ext>
            </a:extLst>
          </p:cNvPr>
          <p:cNvSpPr/>
          <p:nvPr/>
        </p:nvSpPr>
        <p:spPr>
          <a:xfrm>
            <a:off x="3213374" y="1970314"/>
            <a:ext cx="2253343" cy="4245428"/>
          </a:xfrm>
          <a:prstGeom prst="roundRect">
            <a:avLst/>
          </a:prstGeom>
          <a:noFill/>
          <a:ln w="57150">
            <a:solidFill>
              <a:schemeClr val="bg2">
                <a:lumMod val="50000"/>
                <a:alpha val="52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86C8767-6D71-6949-BEE5-C37B24674746}"/>
              </a:ext>
            </a:extLst>
          </p:cNvPr>
          <p:cNvSpPr/>
          <p:nvPr/>
        </p:nvSpPr>
        <p:spPr>
          <a:xfrm>
            <a:off x="9422731" y="1970314"/>
            <a:ext cx="2253343" cy="4245428"/>
          </a:xfrm>
          <a:prstGeom prst="roundRect">
            <a:avLst/>
          </a:prstGeom>
          <a:noFill/>
          <a:ln w="57150">
            <a:solidFill>
              <a:schemeClr val="bg2">
                <a:lumMod val="50000"/>
                <a:alpha val="52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1EA534F-F8F0-8049-BC54-ADDAEA002AB4}"/>
              </a:ext>
            </a:extLst>
          </p:cNvPr>
          <p:cNvSpPr/>
          <p:nvPr/>
        </p:nvSpPr>
        <p:spPr>
          <a:xfrm>
            <a:off x="6291039" y="1970314"/>
            <a:ext cx="2253343" cy="4245428"/>
          </a:xfrm>
          <a:prstGeom prst="roundRect">
            <a:avLst/>
          </a:prstGeom>
          <a:noFill/>
          <a:ln w="57150">
            <a:solidFill>
              <a:schemeClr val="bg2">
                <a:lumMod val="50000"/>
                <a:alpha val="52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1C06C8D-8BB9-CC45-9A4E-60EEDBCE7358}"/>
              </a:ext>
            </a:extLst>
          </p:cNvPr>
          <p:cNvCxnSpPr/>
          <p:nvPr/>
        </p:nvCxnSpPr>
        <p:spPr>
          <a:xfrm>
            <a:off x="198467" y="5598921"/>
            <a:ext cx="11477607" cy="0"/>
          </a:xfrm>
          <a:prstGeom prst="line">
            <a:avLst/>
          </a:prstGeom>
          <a:ln w="57150">
            <a:solidFill>
              <a:schemeClr val="bg2">
                <a:lumMod val="50000"/>
                <a:alpha val="4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8C62AF2-06E6-144F-B59F-CA8EF91E4999}"/>
              </a:ext>
            </a:extLst>
          </p:cNvPr>
          <p:cNvSpPr txBox="1"/>
          <p:nvPr/>
        </p:nvSpPr>
        <p:spPr>
          <a:xfrm>
            <a:off x="755523" y="2063395"/>
            <a:ext cx="11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Batch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1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E06DA6-4442-C449-9CFF-07EEFFED4795}"/>
              </a:ext>
            </a:extLst>
          </p:cNvPr>
          <p:cNvSpPr txBox="1"/>
          <p:nvPr/>
        </p:nvSpPr>
        <p:spPr>
          <a:xfrm>
            <a:off x="3780376" y="2063395"/>
            <a:ext cx="11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Batch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2</a:t>
            </a:r>
            <a:endParaRPr lang="en-US" sz="24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E47279-F4F9-3B40-A9F1-C99F8BAEDB35}"/>
              </a:ext>
            </a:extLst>
          </p:cNvPr>
          <p:cNvSpPr txBox="1"/>
          <p:nvPr/>
        </p:nvSpPr>
        <p:spPr>
          <a:xfrm>
            <a:off x="6905951" y="2063395"/>
            <a:ext cx="11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Batch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3</a:t>
            </a:r>
            <a:endParaRPr lang="en-US" sz="2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D77326-DC9E-F24B-B086-EEDAAA99E6E5}"/>
              </a:ext>
            </a:extLst>
          </p:cNvPr>
          <p:cNvSpPr txBox="1"/>
          <p:nvPr/>
        </p:nvSpPr>
        <p:spPr>
          <a:xfrm>
            <a:off x="10084544" y="2063395"/>
            <a:ext cx="11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Batch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4</a:t>
            </a:r>
            <a:endParaRPr lang="en-US" sz="2400" b="1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7F9077-1B24-E945-A049-6498834660D6}"/>
              </a:ext>
            </a:extLst>
          </p:cNvPr>
          <p:cNvGrpSpPr/>
          <p:nvPr/>
        </p:nvGrpSpPr>
        <p:grpSpPr>
          <a:xfrm>
            <a:off x="1883845" y="4616240"/>
            <a:ext cx="1854327" cy="497909"/>
            <a:chOff x="2001075" y="3725748"/>
            <a:chExt cx="1854327" cy="497909"/>
          </a:xfrm>
        </p:grpSpPr>
        <p:sp>
          <p:nvSpPr>
            <p:cNvPr id="55" name="Left-Right Arrow 54">
              <a:extLst>
                <a:ext uri="{FF2B5EF4-FFF2-40B4-BE49-F238E27FC236}">
                  <a16:creationId xmlns:a16="http://schemas.microsoft.com/office/drawing/2014/main" id="{A0CF6983-CE1D-6543-B1B1-5D07C330E110}"/>
                </a:ext>
              </a:extLst>
            </p:cNvPr>
            <p:cNvSpPr/>
            <p:nvPr/>
          </p:nvSpPr>
          <p:spPr>
            <a:xfrm>
              <a:off x="2001075" y="3725748"/>
              <a:ext cx="1854327" cy="497909"/>
            </a:xfrm>
            <a:prstGeom prst="leftRight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7486C8D-64DD-FD4A-A871-15299C83B2FA}"/>
                </a:ext>
              </a:extLst>
            </p:cNvPr>
            <p:cNvSpPr txBox="1"/>
            <p:nvPr/>
          </p:nvSpPr>
          <p:spPr>
            <a:xfrm>
              <a:off x="2263961" y="3769179"/>
              <a:ext cx="1301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Batch</a:t>
              </a:r>
              <a:r>
                <a:rPr lang="zh-CN" altLang="en-US" dirty="0"/>
                <a:t> </a:t>
              </a:r>
              <a:r>
                <a:rPr lang="en-US" altLang="zh-CN" dirty="0"/>
                <a:t>effect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168BB76-2133-B34D-AFDF-B09773249FBB}"/>
              </a:ext>
            </a:extLst>
          </p:cNvPr>
          <p:cNvGrpSpPr/>
          <p:nvPr/>
        </p:nvGrpSpPr>
        <p:grpSpPr>
          <a:xfrm>
            <a:off x="4965179" y="4616240"/>
            <a:ext cx="1854327" cy="497909"/>
            <a:chOff x="2001075" y="3725748"/>
            <a:chExt cx="1854327" cy="497909"/>
          </a:xfrm>
        </p:grpSpPr>
        <p:sp>
          <p:nvSpPr>
            <p:cNvPr id="59" name="Left-Right Arrow 58">
              <a:extLst>
                <a:ext uri="{FF2B5EF4-FFF2-40B4-BE49-F238E27FC236}">
                  <a16:creationId xmlns:a16="http://schemas.microsoft.com/office/drawing/2014/main" id="{A70B00F0-C7DE-C64F-8DEE-C547394038C8}"/>
                </a:ext>
              </a:extLst>
            </p:cNvPr>
            <p:cNvSpPr/>
            <p:nvPr/>
          </p:nvSpPr>
          <p:spPr>
            <a:xfrm>
              <a:off x="2001075" y="3725748"/>
              <a:ext cx="1854327" cy="497909"/>
            </a:xfrm>
            <a:prstGeom prst="leftRight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424D79B-C0DD-ED42-9DF5-864630B5543F}"/>
                </a:ext>
              </a:extLst>
            </p:cNvPr>
            <p:cNvSpPr txBox="1"/>
            <p:nvPr/>
          </p:nvSpPr>
          <p:spPr>
            <a:xfrm>
              <a:off x="2263961" y="3769179"/>
              <a:ext cx="1301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Batch</a:t>
              </a:r>
              <a:r>
                <a:rPr lang="zh-CN" altLang="en-US" dirty="0"/>
                <a:t> </a:t>
              </a:r>
              <a:r>
                <a:rPr lang="en-US" altLang="zh-CN" dirty="0"/>
                <a:t>effect</a:t>
              </a:r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3097507-B52B-AC4D-A465-5ADA0B29372D}"/>
              </a:ext>
            </a:extLst>
          </p:cNvPr>
          <p:cNvGrpSpPr/>
          <p:nvPr/>
        </p:nvGrpSpPr>
        <p:grpSpPr>
          <a:xfrm>
            <a:off x="8129010" y="4616240"/>
            <a:ext cx="1854327" cy="497909"/>
            <a:chOff x="2001075" y="3725748"/>
            <a:chExt cx="1854327" cy="497909"/>
          </a:xfrm>
        </p:grpSpPr>
        <p:sp>
          <p:nvSpPr>
            <p:cNvPr id="62" name="Left-Right Arrow 61">
              <a:extLst>
                <a:ext uri="{FF2B5EF4-FFF2-40B4-BE49-F238E27FC236}">
                  <a16:creationId xmlns:a16="http://schemas.microsoft.com/office/drawing/2014/main" id="{360C637C-7D06-5042-8662-2C46F1695C03}"/>
                </a:ext>
              </a:extLst>
            </p:cNvPr>
            <p:cNvSpPr/>
            <p:nvPr/>
          </p:nvSpPr>
          <p:spPr>
            <a:xfrm>
              <a:off x="2001075" y="3725748"/>
              <a:ext cx="1854327" cy="497909"/>
            </a:xfrm>
            <a:prstGeom prst="leftRight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A823969-D9C9-594C-89A6-7523FAEF410F}"/>
                </a:ext>
              </a:extLst>
            </p:cNvPr>
            <p:cNvSpPr txBox="1"/>
            <p:nvPr/>
          </p:nvSpPr>
          <p:spPr>
            <a:xfrm>
              <a:off x="2263961" y="3769179"/>
              <a:ext cx="1301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Batch</a:t>
              </a:r>
              <a:r>
                <a:rPr lang="zh-CN" altLang="en-US" dirty="0"/>
                <a:t> </a:t>
              </a:r>
              <a:r>
                <a:rPr lang="en-US" altLang="zh-CN" dirty="0"/>
                <a:t>effect</a:t>
              </a:r>
              <a:endParaRPr lang="en-US" dirty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C20651-891D-A342-B0A3-57F6418D0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1C75-37F3-D148-9FAC-27515C858AB3}" type="datetime1">
              <a:rPr lang="en-US" smtClean="0"/>
              <a:t>12/3/19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7E321-7A1D-BE4C-88B4-07815313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62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6D00-70E4-FE49-BCE1-8E7B553C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97DB22-D5C7-324B-B482-45B718121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Expected to see 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clustering step:</a:t>
            </a:r>
          </a:p>
          <a:p>
            <a:pPr lvl="1"/>
            <a:r>
              <a:rPr lang="en-US" altLang="zh-CN" b="1" i="1" dirty="0"/>
              <a:t>Without</a:t>
            </a:r>
            <a:r>
              <a:rPr lang="zh-CN" altLang="en-US" b="1" i="1" dirty="0"/>
              <a:t> </a:t>
            </a:r>
            <a:r>
              <a:rPr lang="en-US" altLang="zh-CN" b="1" i="1" dirty="0"/>
              <a:t>batch</a:t>
            </a:r>
            <a:r>
              <a:rPr lang="zh-CN" altLang="en-US" b="1" i="1" dirty="0"/>
              <a:t> </a:t>
            </a:r>
            <a:r>
              <a:rPr lang="en-US" altLang="zh-CN" b="1" i="1" dirty="0"/>
              <a:t>correction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3+4+5+7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19</a:t>
            </a:r>
            <a:r>
              <a:rPr lang="zh-CN" altLang="en-US" dirty="0"/>
              <a:t> </a:t>
            </a:r>
            <a:r>
              <a:rPr lang="en-US" altLang="zh-CN" dirty="0"/>
              <a:t>clusters.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lvl="1"/>
            <a:r>
              <a:rPr lang="en-US" altLang="zh-CN" b="1" i="1" dirty="0"/>
              <a:t>With</a:t>
            </a:r>
            <a:r>
              <a:rPr lang="zh-CN" altLang="en-US" b="1" i="1" dirty="0"/>
              <a:t> </a:t>
            </a:r>
            <a:r>
              <a:rPr lang="en-US" altLang="zh-CN" b="1" i="1" dirty="0"/>
              <a:t>batch</a:t>
            </a:r>
            <a:r>
              <a:rPr lang="zh-CN" altLang="en-US" b="1" i="1" dirty="0"/>
              <a:t> </a:t>
            </a:r>
            <a:r>
              <a:rPr lang="en-US" altLang="zh-CN" b="1" i="1" dirty="0"/>
              <a:t>correction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3+1+1+2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clusters.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FE1338-356A-E143-88FD-7D13BB137513}"/>
              </a:ext>
            </a:extLst>
          </p:cNvPr>
          <p:cNvGrpSpPr/>
          <p:nvPr/>
        </p:nvGrpSpPr>
        <p:grpSpPr>
          <a:xfrm>
            <a:off x="2049444" y="2808524"/>
            <a:ext cx="6579630" cy="1764424"/>
            <a:chOff x="2049444" y="2808524"/>
            <a:chExt cx="6579630" cy="176442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41C03CE-EE34-6947-8769-00EE44B4B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9444" y="3020797"/>
              <a:ext cx="1032706" cy="94182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CB1E57F-8BC0-B44D-988F-55841FB6E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0213" y="2900832"/>
              <a:ext cx="1048867" cy="1334159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8BEFF2-A4A4-364B-B004-EDAEA3588CE2}"/>
                </a:ext>
              </a:extLst>
            </p:cNvPr>
            <p:cNvSpPr txBox="1"/>
            <p:nvPr/>
          </p:nvSpPr>
          <p:spPr>
            <a:xfrm>
              <a:off x="3316140" y="330840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F4D164-05CD-764E-A597-6908535F3862}"/>
                </a:ext>
              </a:extLst>
            </p:cNvPr>
            <p:cNvSpPr txBox="1"/>
            <p:nvPr/>
          </p:nvSpPr>
          <p:spPr>
            <a:xfrm>
              <a:off x="5262939" y="330840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4B91437-2CE3-0943-84C4-D5F411C97BFB}"/>
                </a:ext>
              </a:extLst>
            </p:cNvPr>
            <p:cNvSpPr txBox="1"/>
            <p:nvPr/>
          </p:nvSpPr>
          <p:spPr>
            <a:xfrm>
              <a:off x="7211805" y="332140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en-US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3BB0483-444A-CE4F-A8C9-8C0A935C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656" y="2899523"/>
              <a:ext cx="988891" cy="155642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B100826-1743-AA47-A883-6E4CCB94D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1488" y="2808524"/>
              <a:ext cx="977586" cy="176442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416B2BD-BB05-0B41-BEBC-A280B373E283}"/>
              </a:ext>
            </a:extLst>
          </p:cNvPr>
          <p:cNvGrpSpPr/>
          <p:nvPr/>
        </p:nvGrpSpPr>
        <p:grpSpPr>
          <a:xfrm>
            <a:off x="1999252" y="5489400"/>
            <a:ext cx="7113217" cy="941828"/>
            <a:chOff x="1999252" y="5489400"/>
            <a:chExt cx="7113217" cy="94182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23CE1D-D4FF-0D48-9C5E-C44341199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9252" y="5489400"/>
              <a:ext cx="1032706" cy="94182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7C9F8D0-189B-CA4B-9580-E6F2F764A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6946" y="5612476"/>
              <a:ext cx="695400" cy="5795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B3E14AA-4308-9B4F-AB6B-E68ACD35838C}"/>
                </a:ext>
              </a:extLst>
            </p:cNvPr>
            <p:cNvSpPr txBox="1"/>
            <p:nvPr/>
          </p:nvSpPr>
          <p:spPr>
            <a:xfrm>
              <a:off x="3316140" y="5648330"/>
              <a:ext cx="300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7FC9DC-7D16-034B-B39E-7105EC9F674D}"/>
                </a:ext>
              </a:extLst>
            </p:cNvPr>
            <p:cNvSpPr txBox="1"/>
            <p:nvPr/>
          </p:nvSpPr>
          <p:spPr>
            <a:xfrm>
              <a:off x="5262939" y="56483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7CC281-6A6E-A94A-A928-409BA5E90D80}"/>
                </a:ext>
              </a:extLst>
            </p:cNvPr>
            <p:cNvSpPr txBox="1"/>
            <p:nvPr/>
          </p:nvSpPr>
          <p:spPr>
            <a:xfrm>
              <a:off x="7211805" y="56483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</a:t>
              </a:r>
              <a:endParaRPr lang="en-US" dirty="0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8BCB2D3-6FE4-A74C-8BCD-22BE05F84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89904" y="5601091"/>
              <a:ext cx="498096" cy="449263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D41B2AB-B70D-3D49-95F5-C2BAD0CDC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90177" y="5601091"/>
              <a:ext cx="1622292" cy="682481"/>
            </a:xfrm>
            <a:prstGeom prst="rect">
              <a:avLst/>
            </a:prstGeom>
          </p:spPr>
        </p:pic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0B4591E-32E6-4C45-8CF8-D6075FE0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96DF6-BDD4-F74D-9C66-9F4347CA6E22}" type="datetime1">
              <a:rPr lang="en-US" smtClean="0"/>
              <a:t>12/3/19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9F25D-8A08-0C42-8235-18FD4C390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30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F3C1-6732-574E-B7BB-729AE53D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</a:t>
            </a:r>
            <a:r>
              <a:rPr lang="zh-CN" altLang="en-US" dirty="0"/>
              <a:t> </a:t>
            </a:r>
            <a:r>
              <a:rPr lang="en-US" altLang="zh-CN" dirty="0"/>
              <a:t>Study Design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C421E56-2D43-EF4C-8253-7F37AA25B6E3}"/>
              </a:ext>
            </a:extLst>
          </p:cNvPr>
          <p:cNvSpPr/>
          <p:nvPr/>
        </p:nvSpPr>
        <p:spPr>
          <a:xfrm>
            <a:off x="947057" y="2945380"/>
            <a:ext cx="11244943" cy="50074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0F7B1B-AFF0-D84C-A3F2-99C78CEE40CE}"/>
              </a:ext>
            </a:extLst>
          </p:cNvPr>
          <p:cNvSpPr/>
          <p:nvPr/>
        </p:nvSpPr>
        <p:spPr>
          <a:xfrm>
            <a:off x="849086" y="2594315"/>
            <a:ext cx="1175657" cy="1143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24C4D0-3ADF-8E41-A936-54B30D5B50BA}"/>
              </a:ext>
            </a:extLst>
          </p:cNvPr>
          <p:cNvSpPr/>
          <p:nvPr/>
        </p:nvSpPr>
        <p:spPr>
          <a:xfrm>
            <a:off x="3831771" y="2594315"/>
            <a:ext cx="1175657" cy="1143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EECC595-2F94-3E47-A4E3-736A83F79EA0}"/>
              </a:ext>
            </a:extLst>
          </p:cNvPr>
          <p:cNvSpPr/>
          <p:nvPr/>
        </p:nvSpPr>
        <p:spPr>
          <a:xfrm>
            <a:off x="6901543" y="2594315"/>
            <a:ext cx="1175657" cy="1143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16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BB0711-EAF3-DB4E-B223-5FE0F64D566C}"/>
              </a:ext>
            </a:extLst>
          </p:cNvPr>
          <p:cNvSpPr/>
          <p:nvPr/>
        </p:nvSpPr>
        <p:spPr>
          <a:xfrm>
            <a:off x="10145486" y="2594315"/>
            <a:ext cx="1175657" cy="1143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24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FB4BBE-E257-9E4A-9F4D-EFDFE94ABA6F}"/>
              </a:ext>
            </a:extLst>
          </p:cNvPr>
          <p:cNvSpPr/>
          <p:nvPr/>
        </p:nvSpPr>
        <p:spPr>
          <a:xfrm>
            <a:off x="1148471" y="3875825"/>
            <a:ext cx="489858" cy="4789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D1987B-B20C-284C-9408-2467698D3D65}"/>
              </a:ext>
            </a:extLst>
          </p:cNvPr>
          <p:cNvSpPr/>
          <p:nvPr/>
        </p:nvSpPr>
        <p:spPr>
          <a:xfrm>
            <a:off x="1511781" y="4486741"/>
            <a:ext cx="489858" cy="4789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31032-E791-554E-8A36-ED596DCC8B56}"/>
              </a:ext>
            </a:extLst>
          </p:cNvPr>
          <p:cNvSpPr/>
          <p:nvPr/>
        </p:nvSpPr>
        <p:spPr>
          <a:xfrm>
            <a:off x="816470" y="4486741"/>
            <a:ext cx="489858" cy="4789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4496F9-C796-FA47-BC17-BDD472212029}"/>
              </a:ext>
            </a:extLst>
          </p:cNvPr>
          <p:cNvSpPr/>
          <p:nvPr/>
        </p:nvSpPr>
        <p:spPr>
          <a:xfrm>
            <a:off x="4169243" y="5066661"/>
            <a:ext cx="489858" cy="478972"/>
          </a:xfrm>
          <a:prstGeom prst="ellipse">
            <a:avLst/>
          </a:prstGeom>
          <a:solidFill>
            <a:srgbClr val="7030A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9FC4D8-D2F9-D34F-A6A2-C7CFB2D69B1E}"/>
              </a:ext>
            </a:extLst>
          </p:cNvPr>
          <p:cNvSpPr/>
          <p:nvPr/>
        </p:nvSpPr>
        <p:spPr>
          <a:xfrm>
            <a:off x="7587342" y="5066661"/>
            <a:ext cx="489858" cy="478972"/>
          </a:xfrm>
          <a:prstGeom prst="ellipse">
            <a:avLst/>
          </a:prstGeom>
          <a:solidFill>
            <a:srgbClr val="00206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615CA5-7EAC-794F-A68D-6DEB6C99E5B8}"/>
              </a:ext>
            </a:extLst>
          </p:cNvPr>
          <p:cNvSpPr/>
          <p:nvPr/>
        </p:nvSpPr>
        <p:spPr>
          <a:xfrm>
            <a:off x="6955958" y="5066661"/>
            <a:ext cx="489858" cy="478972"/>
          </a:xfrm>
          <a:prstGeom prst="ellipse">
            <a:avLst/>
          </a:prstGeom>
          <a:solidFill>
            <a:srgbClr val="C0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4B43B4-EA9F-4542-B917-D002E79F9CA0}"/>
              </a:ext>
            </a:extLst>
          </p:cNvPr>
          <p:cNvSpPr/>
          <p:nvPr/>
        </p:nvSpPr>
        <p:spPr>
          <a:xfrm>
            <a:off x="4174670" y="3898729"/>
            <a:ext cx="489858" cy="478972"/>
          </a:xfrm>
          <a:prstGeom prst="ellipse">
            <a:avLst/>
          </a:prstGeom>
          <a:solidFill>
            <a:schemeClr val="accent6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2FA85F-04B6-CC42-ADA0-0967320A62C1}"/>
              </a:ext>
            </a:extLst>
          </p:cNvPr>
          <p:cNvSpPr/>
          <p:nvPr/>
        </p:nvSpPr>
        <p:spPr>
          <a:xfrm>
            <a:off x="4517570" y="4486741"/>
            <a:ext cx="489858" cy="478972"/>
          </a:xfrm>
          <a:prstGeom prst="ellipse">
            <a:avLst/>
          </a:prstGeom>
          <a:solidFill>
            <a:schemeClr val="accent4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80D898-8B13-D344-A249-234F786BDAE3}"/>
              </a:ext>
            </a:extLst>
          </p:cNvPr>
          <p:cNvSpPr/>
          <p:nvPr/>
        </p:nvSpPr>
        <p:spPr>
          <a:xfrm>
            <a:off x="3801847" y="4486741"/>
            <a:ext cx="489858" cy="478972"/>
          </a:xfrm>
          <a:prstGeom prst="ellipse">
            <a:avLst/>
          </a:prstGeom>
          <a:solidFill>
            <a:schemeClr val="accent2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680BFE-95BF-1B42-B815-5C90E4F413DC}"/>
              </a:ext>
            </a:extLst>
          </p:cNvPr>
          <p:cNvSpPr/>
          <p:nvPr/>
        </p:nvSpPr>
        <p:spPr>
          <a:xfrm>
            <a:off x="7293405" y="3898729"/>
            <a:ext cx="489858" cy="478972"/>
          </a:xfrm>
          <a:prstGeom prst="ellipse">
            <a:avLst/>
          </a:prstGeom>
          <a:solidFill>
            <a:schemeClr val="accent6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D781F8E-C9CD-6640-92A7-87E6BC923D4E}"/>
              </a:ext>
            </a:extLst>
          </p:cNvPr>
          <p:cNvSpPr/>
          <p:nvPr/>
        </p:nvSpPr>
        <p:spPr>
          <a:xfrm>
            <a:off x="7587342" y="4486741"/>
            <a:ext cx="489858" cy="478972"/>
          </a:xfrm>
          <a:prstGeom prst="ellipse">
            <a:avLst/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F688191-D6FD-B84A-B98F-EAF40B64E50E}"/>
              </a:ext>
            </a:extLst>
          </p:cNvPr>
          <p:cNvSpPr/>
          <p:nvPr/>
        </p:nvSpPr>
        <p:spPr>
          <a:xfrm>
            <a:off x="6955958" y="4486741"/>
            <a:ext cx="489858" cy="478972"/>
          </a:xfrm>
          <a:prstGeom prst="ellipse">
            <a:avLst/>
          </a:prstGeom>
          <a:solidFill>
            <a:schemeClr val="accent2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1826500-53A2-D44C-9162-86B271DDEE27}"/>
              </a:ext>
            </a:extLst>
          </p:cNvPr>
          <p:cNvSpPr/>
          <p:nvPr/>
        </p:nvSpPr>
        <p:spPr>
          <a:xfrm>
            <a:off x="10793200" y="5066661"/>
            <a:ext cx="489858" cy="478972"/>
          </a:xfrm>
          <a:prstGeom prst="ellipse">
            <a:avLst/>
          </a:prstGeom>
          <a:solidFill>
            <a:srgbClr val="C025A8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3986EF-5A2E-C54C-BD47-45054BD9306F}"/>
              </a:ext>
            </a:extLst>
          </p:cNvPr>
          <p:cNvSpPr/>
          <p:nvPr/>
        </p:nvSpPr>
        <p:spPr>
          <a:xfrm>
            <a:off x="10161816" y="5066661"/>
            <a:ext cx="489858" cy="478972"/>
          </a:xfrm>
          <a:prstGeom prst="ellipse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646FC67-44BF-BB4D-BB61-4A313202E73D}"/>
              </a:ext>
            </a:extLst>
          </p:cNvPr>
          <p:cNvSpPr/>
          <p:nvPr/>
        </p:nvSpPr>
        <p:spPr>
          <a:xfrm>
            <a:off x="10499263" y="3932772"/>
            <a:ext cx="489858" cy="478972"/>
          </a:xfrm>
          <a:prstGeom prst="ellipse">
            <a:avLst/>
          </a:prstGeom>
          <a:solidFill>
            <a:schemeClr val="accent6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C33BFEB-61B4-9542-A489-F3FE03FED2F1}"/>
              </a:ext>
            </a:extLst>
          </p:cNvPr>
          <p:cNvSpPr/>
          <p:nvPr/>
        </p:nvSpPr>
        <p:spPr>
          <a:xfrm>
            <a:off x="10793200" y="4486741"/>
            <a:ext cx="489858" cy="478972"/>
          </a:xfrm>
          <a:prstGeom prst="ellipse">
            <a:avLst/>
          </a:prstGeom>
          <a:solidFill>
            <a:schemeClr val="accent4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70D7447-C12E-A644-8196-E69B98DECF0A}"/>
              </a:ext>
            </a:extLst>
          </p:cNvPr>
          <p:cNvSpPr/>
          <p:nvPr/>
        </p:nvSpPr>
        <p:spPr>
          <a:xfrm>
            <a:off x="10161816" y="4486741"/>
            <a:ext cx="489858" cy="478972"/>
          </a:xfrm>
          <a:prstGeom prst="ellipse">
            <a:avLst/>
          </a:prstGeom>
          <a:solidFill>
            <a:schemeClr val="accent2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6FB4454-864B-6641-B4AC-75DDB76A6988}"/>
              </a:ext>
            </a:extLst>
          </p:cNvPr>
          <p:cNvSpPr/>
          <p:nvPr/>
        </p:nvSpPr>
        <p:spPr>
          <a:xfrm>
            <a:off x="10793200" y="5656121"/>
            <a:ext cx="489858" cy="478972"/>
          </a:xfrm>
          <a:prstGeom prst="ellipse">
            <a:avLst/>
          </a:prstGeom>
          <a:solidFill>
            <a:srgbClr val="E56371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263FD9A-8C75-EC48-9D83-2A1D7C001DCF}"/>
              </a:ext>
            </a:extLst>
          </p:cNvPr>
          <p:cNvSpPr/>
          <p:nvPr/>
        </p:nvSpPr>
        <p:spPr>
          <a:xfrm>
            <a:off x="10161816" y="5656121"/>
            <a:ext cx="489858" cy="478972"/>
          </a:xfrm>
          <a:prstGeom prst="ellipse">
            <a:avLst/>
          </a:prstGeom>
          <a:solidFill>
            <a:srgbClr val="00B2B8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05E2D2C-E606-824D-A801-00254B52351B}"/>
              </a:ext>
            </a:extLst>
          </p:cNvPr>
          <p:cNvSpPr/>
          <p:nvPr/>
        </p:nvSpPr>
        <p:spPr>
          <a:xfrm>
            <a:off x="315697" y="1970314"/>
            <a:ext cx="2253343" cy="4245428"/>
          </a:xfrm>
          <a:prstGeom prst="roundRect">
            <a:avLst/>
          </a:prstGeom>
          <a:noFill/>
          <a:ln w="57150">
            <a:solidFill>
              <a:schemeClr val="bg2">
                <a:lumMod val="50000"/>
                <a:alpha val="52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949DED9-3ABF-1F46-83C7-A60AAFB73E47}"/>
              </a:ext>
            </a:extLst>
          </p:cNvPr>
          <p:cNvSpPr/>
          <p:nvPr/>
        </p:nvSpPr>
        <p:spPr>
          <a:xfrm>
            <a:off x="3260264" y="1970314"/>
            <a:ext cx="2253343" cy="4245428"/>
          </a:xfrm>
          <a:prstGeom prst="roundRect">
            <a:avLst/>
          </a:prstGeom>
          <a:noFill/>
          <a:ln w="57150">
            <a:solidFill>
              <a:schemeClr val="bg2">
                <a:lumMod val="50000"/>
                <a:alpha val="52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86C8767-6D71-6949-BEE5-C37B24674746}"/>
              </a:ext>
            </a:extLst>
          </p:cNvPr>
          <p:cNvSpPr/>
          <p:nvPr/>
        </p:nvSpPr>
        <p:spPr>
          <a:xfrm>
            <a:off x="9539961" y="1970314"/>
            <a:ext cx="2253343" cy="4245428"/>
          </a:xfrm>
          <a:prstGeom prst="roundRect">
            <a:avLst/>
          </a:prstGeom>
          <a:noFill/>
          <a:ln w="57150">
            <a:solidFill>
              <a:schemeClr val="bg2">
                <a:lumMod val="50000"/>
                <a:alpha val="52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1EA534F-F8F0-8049-BC54-ADDAEA002AB4}"/>
              </a:ext>
            </a:extLst>
          </p:cNvPr>
          <p:cNvSpPr/>
          <p:nvPr/>
        </p:nvSpPr>
        <p:spPr>
          <a:xfrm>
            <a:off x="6408269" y="1970314"/>
            <a:ext cx="2253343" cy="4245428"/>
          </a:xfrm>
          <a:prstGeom prst="roundRect">
            <a:avLst/>
          </a:prstGeom>
          <a:noFill/>
          <a:ln w="57150">
            <a:solidFill>
              <a:schemeClr val="bg2">
                <a:lumMod val="50000"/>
                <a:alpha val="52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1C06C8D-8BB9-CC45-9A4E-60EEDBCE7358}"/>
              </a:ext>
            </a:extLst>
          </p:cNvPr>
          <p:cNvCxnSpPr/>
          <p:nvPr/>
        </p:nvCxnSpPr>
        <p:spPr>
          <a:xfrm>
            <a:off x="315697" y="5012231"/>
            <a:ext cx="11477607" cy="0"/>
          </a:xfrm>
          <a:prstGeom prst="line">
            <a:avLst/>
          </a:prstGeom>
          <a:ln w="57150">
            <a:solidFill>
              <a:schemeClr val="bg2">
                <a:lumMod val="50000"/>
                <a:alpha val="4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8C62AF2-06E6-144F-B59F-CA8EF91E4999}"/>
              </a:ext>
            </a:extLst>
          </p:cNvPr>
          <p:cNvSpPr txBox="1"/>
          <p:nvPr/>
        </p:nvSpPr>
        <p:spPr>
          <a:xfrm>
            <a:off x="872753" y="2063395"/>
            <a:ext cx="11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Batch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1</a:t>
            </a:r>
            <a:endParaRPr 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E06DA6-4442-C449-9CFF-07EEFFED4795}"/>
              </a:ext>
            </a:extLst>
          </p:cNvPr>
          <p:cNvSpPr txBox="1"/>
          <p:nvPr/>
        </p:nvSpPr>
        <p:spPr>
          <a:xfrm>
            <a:off x="3855402" y="2063395"/>
            <a:ext cx="11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Batch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2</a:t>
            </a:r>
            <a:endParaRPr lang="en-US" sz="24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E47279-F4F9-3B40-A9F1-C99F8BAEDB35}"/>
              </a:ext>
            </a:extLst>
          </p:cNvPr>
          <p:cNvSpPr txBox="1"/>
          <p:nvPr/>
        </p:nvSpPr>
        <p:spPr>
          <a:xfrm>
            <a:off x="7023181" y="2063395"/>
            <a:ext cx="11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Batch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3</a:t>
            </a:r>
            <a:endParaRPr lang="en-US" sz="2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D77326-DC9E-F24B-B086-EEDAAA99E6E5}"/>
              </a:ext>
            </a:extLst>
          </p:cNvPr>
          <p:cNvSpPr txBox="1"/>
          <p:nvPr/>
        </p:nvSpPr>
        <p:spPr>
          <a:xfrm>
            <a:off x="10201774" y="2063395"/>
            <a:ext cx="11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Batch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4</a:t>
            </a:r>
            <a:endParaRPr lang="en-US" sz="2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CAE167-A4D1-1848-B27F-6DB1DD7DB1AF}"/>
              </a:ext>
            </a:extLst>
          </p:cNvPr>
          <p:cNvSpPr/>
          <p:nvPr/>
        </p:nvSpPr>
        <p:spPr>
          <a:xfrm>
            <a:off x="2634353" y="1611058"/>
            <a:ext cx="9530449" cy="4757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Ce</a:t>
            </a:r>
            <a:endParaRPr lang="en-US" dirty="0"/>
          </a:p>
        </p:txBody>
      </p:sp>
      <p:sp>
        <p:nvSpPr>
          <p:cNvPr id="16" name="Oval Callout 15">
            <a:extLst>
              <a:ext uri="{FF2B5EF4-FFF2-40B4-BE49-F238E27FC236}">
                <a16:creationId xmlns:a16="http://schemas.microsoft.com/office/drawing/2014/main" id="{A779986F-BC62-2A4D-BE59-3212E5CE320E}"/>
              </a:ext>
            </a:extLst>
          </p:cNvPr>
          <p:cNvSpPr/>
          <p:nvPr/>
        </p:nvSpPr>
        <p:spPr>
          <a:xfrm rot="5400000">
            <a:off x="5143168" y="-316047"/>
            <a:ext cx="5388432" cy="8654838"/>
          </a:xfrm>
          <a:prstGeom prst="wedgeEllipseCallout">
            <a:avLst>
              <a:gd name="adj1" fmla="val 1986"/>
              <a:gd name="adj2" fmla="val 7313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376D38D-1810-7542-AC83-BD2B3A0A1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293627"/>
              </p:ext>
            </p:extLst>
          </p:nvPr>
        </p:nvGraphicFramePr>
        <p:xfrm>
          <a:off x="4291705" y="2686758"/>
          <a:ext cx="7268208" cy="2688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560">
                  <a:extLst>
                    <a:ext uri="{9D8B030D-6E8A-4147-A177-3AD203B41FA5}">
                      <a16:colId xmlns:a16="http://schemas.microsoft.com/office/drawing/2014/main" val="4188734249"/>
                    </a:ext>
                  </a:extLst>
                </a:gridCol>
                <a:gridCol w="858129">
                  <a:extLst>
                    <a:ext uri="{9D8B030D-6E8A-4147-A177-3AD203B41FA5}">
                      <a16:colId xmlns:a16="http://schemas.microsoft.com/office/drawing/2014/main" val="44223131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07605472"/>
                    </a:ext>
                  </a:extLst>
                </a:gridCol>
                <a:gridCol w="858129">
                  <a:extLst>
                    <a:ext uri="{9D8B030D-6E8A-4147-A177-3AD203B41FA5}">
                      <a16:colId xmlns:a16="http://schemas.microsoft.com/office/drawing/2014/main" val="2666993435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3873300506"/>
                    </a:ext>
                  </a:extLst>
                </a:gridCol>
                <a:gridCol w="844061">
                  <a:extLst>
                    <a:ext uri="{9D8B030D-6E8A-4147-A177-3AD203B41FA5}">
                      <a16:colId xmlns:a16="http://schemas.microsoft.com/office/drawing/2014/main" val="86992564"/>
                    </a:ext>
                  </a:extLst>
                </a:gridCol>
                <a:gridCol w="789935">
                  <a:extLst>
                    <a:ext uri="{9D8B030D-6E8A-4147-A177-3AD203B41FA5}">
                      <a16:colId xmlns:a16="http://schemas.microsoft.com/office/drawing/2014/main" val="202410452"/>
                    </a:ext>
                  </a:extLst>
                </a:gridCol>
                <a:gridCol w="908526">
                  <a:extLst>
                    <a:ext uri="{9D8B030D-6E8A-4147-A177-3AD203B41FA5}">
                      <a16:colId xmlns:a16="http://schemas.microsoft.com/office/drawing/2014/main" val="1370216621"/>
                    </a:ext>
                  </a:extLst>
                </a:gridCol>
              </a:tblGrid>
              <a:tr h="310915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n1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389533"/>
                  </a:ext>
                </a:extLst>
              </a:tr>
              <a:tr h="338411"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Gene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066825"/>
                  </a:ext>
                </a:extLst>
              </a:tr>
              <a:tr h="338411"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Gene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257799"/>
                  </a:ext>
                </a:extLst>
              </a:tr>
              <a:tr h="338411"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Gene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188024"/>
                  </a:ext>
                </a:extLst>
              </a:tr>
              <a:tr h="338411"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Gene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442870"/>
                  </a:ext>
                </a:extLst>
              </a:tr>
              <a:tr h="338411"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Gene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84008"/>
                  </a:ext>
                </a:extLst>
              </a:tr>
              <a:tr h="338411"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630673"/>
                  </a:ext>
                </a:extLst>
              </a:tr>
              <a:tr h="338411"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Gene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64929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0104FCD9-E73B-634C-9C34-4192C18078CB}"/>
              </a:ext>
            </a:extLst>
          </p:cNvPr>
          <p:cNvSpPr txBox="1"/>
          <p:nvPr/>
        </p:nvSpPr>
        <p:spPr>
          <a:xfrm>
            <a:off x="7309760" y="1946602"/>
            <a:ext cx="12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Cell</a:t>
            </a:r>
            <a:r>
              <a:rPr lang="zh-CN" altLang="en-US" b="1" dirty="0"/>
              <a:t> </a:t>
            </a:r>
            <a:r>
              <a:rPr lang="en-US" altLang="zh-CN" b="1" dirty="0"/>
              <a:t>Type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endParaRPr lang="en-US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D7A3A4-3453-2840-9DB6-CFB68673E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FC8D7-B5FF-1043-AE30-DE0ED9182DE8}" type="datetime1">
              <a:rPr lang="en-US" smtClean="0"/>
              <a:t>12/3/19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F742E-B851-3041-BCDF-F679A3B7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56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8DEE3-F2AB-144C-9111-3C6BE0DD2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A1B6EF-8847-6441-8686-0C552E9C5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4647043" cy="4834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E4E4B7-B292-3C4F-AFBA-FDD335BB0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839" y="1574088"/>
            <a:ext cx="4752056" cy="4978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47CFD4-369E-6149-8A8F-8A4F868F2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60CE-4625-4A4E-86CE-6F2C32F186A9}" type="datetime1">
              <a:rPr lang="en-US" smtClean="0"/>
              <a:t>12/3/19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A74B6-0971-B24F-BFDF-4D15733C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57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9122-F803-1E49-937A-B62C94410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7076"/>
            <a:ext cx="10515600" cy="1325563"/>
          </a:xfrm>
        </p:spPr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correction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D7DA7-5140-0045-94A1-FC64902A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18" y="1249101"/>
            <a:ext cx="9347333" cy="2800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BDB0F8-13D1-B447-922E-BA24F286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670" y="3822656"/>
            <a:ext cx="9276081" cy="2894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9E8E98-4A67-9B41-A605-CD8D5518A0D0}"/>
              </a:ext>
            </a:extLst>
          </p:cNvPr>
          <p:cNvSpPr txBox="1"/>
          <p:nvPr/>
        </p:nvSpPr>
        <p:spPr>
          <a:xfrm>
            <a:off x="2988366" y="881968"/>
            <a:ext cx="182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Clustering</a:t>
            </a:r>
            <a:r>
              <a:rPr lang="zh-CN" altLang="en-US" b="1" dirty="0"/>
              <a:t> </a:t>
            </a:r>
            <a:r>
              <a:rPr lang="en-US" altLang="zh-CN" b="1" dirty="0"/>
              <a:t>results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7E7B6-BA8D-8E43-8634-03F883E50618}"/>
              </a:ext>
            </a:extLst>
          </p:cNvPr>
          <p:cNvSpPr txBox="1"/>
          <p:nvPr/>
        </p:nvSpPr>
        <p:spPr>
          <a:xfrm>
            <a:off x="6203259" y="897038"/>
            <a:ext cx="1556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True</a:t>
            </a:r>
            <a:r>
              <a:rPr lang="zh-CN" altLang="en-US" b="1" dirty="0"/>
              <a:t> </a:t>
            </a:r>
            <a:r>
              <a:rPr lang="en-US" altLang="zh-CN" b="1" dirty="0"/>
              <a:t>cell</a:t>
            </a:r>
            <a:r>
              <a:rPr lang="zh-CN" altLang="en-US" b="1" dirty="0"/>
              <a:t> </a:t>
            </a:r>
            <a:r>
              <a:rPr lang="en-US" altLang="zh-CN" b="1" dirty="0"/>
              <a:t>types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3CB21-1000-804D-A9E1-5D27C4EEC5DC}"/>
              </a:ext>
            </a:extLst>
          </p:cNvPr>
          <p:cNvSpPr txBox="1"/>
          <p:nvPr/>
        </p:nvSpPr>
        <p:spPr>
          <a:xfrm>
            <a:off x="9653387" y="917593"/>
            <a:ext cx="72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Batch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C12A59-EB3C-654A-AC04-E12E3ECC57D5}"/>
              </a:ext>
            </a:extLst>
          </p:cNvPr>
          <p:cNvSpPr txBox="1"/>
          <p:nvPr/>
        </p:nvSpPr>
        <p:spPr>
          <a:xfrm>
            <a:off x="249381" y="2267990"/>
            <a:ext cx="184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correction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7ED22-89F6-E446-A067-9327D457DA6F}"/>
              </a:ext>
            </a:extLst>
          </p:cNvPr>
          <p:cNvSpPr txBox="1"/>
          <p:nvPr/>
        </p:nvSpPr>
        <p:spPr>
          <a:xfrm>
            <a:off x="286588" y="4897215"/>
            <a:ext cx="169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 correction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DB8804-1956-BE49-96D1-D6DFA3676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BB4F-3378-EA46-9372-CD387327FD6E}" type="datetime1">
              <a:rPr lang="en-US" smtClean="0"/>
              <a:t>12/3/19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847D9-1413-3848-91FA-640D5CE2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35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9122-F803-1E49-937A-B62C94410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6427"/>
            <a:ext cx="10515600" cy="1325563"/>
          </a:xfrm>
        </p:spPr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orders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5372E-B74B-6A4D-9E39-79C8016D7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9503" y="772531"/>
            <a:ext cx="7784217" cy="2121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27651C-E3D1-0A49-A78F-F00A3BC4076B}"/>
              </a:ext>
            </a:extLst>
          </p:cNvPr>
          <p:cNvSpPr txBox="1"/>
          <p:nvPr/>
        </p:nvSpPr>
        <p:spPr>
          <a:xfrm>
            <a:off x="843147" y="1463845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(1,2,3,4)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67E1B-32A7-2845-AD4D-7ED6EDD1AF47}"/>
              </a:ext>
            </a:extLst>
          </p:cNvPr>
          <p:cNvSpPr txBox="1"/>
          <p:nvPr/>
        </p:nvSpPr>
        <p:spPr>
          <a:xfrm>
            <a:off x="843147" y="3451802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(3,2,1,4)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68D34-1DC4-5F49-A5C0-5BD4302757E4}"/>
              </a:ext>
            </a:extLst>
          </p:cNvPr>
          <p:cNvSpPr txBox="1"/>
          <p:nvPr/>
        </p:nvSpPr>
        <p:spPr>
          <a:xfrm>
            <a:off x="843146" y="5439759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(4,3,1,2)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62C4BE-5447-6742-ADC9-3C61ADC33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821" y="2750367"/>
            <a:ext cx="7846822" cy="20816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7105F0-DE08-2249-B955-AC658D14A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628" y="4676410"/>
            <a:ext cx="7822148" cy="21043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6A37E9-E978-1D4A-819E-8DA97A459D38}"/>
              </a:ext>
            </a:extLst>
          </p:cNvPr>
          <p:cNvSpPr txBox="1"/>
          <p:nvPr/>
        </p:nvSpPr>
        <p:spPr>
          <a:xfrm>
            <a:off x="10242222" y="316545"/>
            <a:ext cx="2045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ARI</a:t>
            </a:r>
          </a:p>
          <a:p>
            <a:pPr algn="ctr"/>
            <a:r>
              <a:rPr lang="en-US" altLang="zh-CN" dirty="0"/>
              <a:t>(</a:t>
            </a:r>
            <a:r>
              <a:rPr lang="en-US" dirty="0"/>
              <a:t>average rate index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F4092-C0FC-AB40-966A-08D841179630}"/>
              </a:ext>
            </a:extLst>
          </p:cNvPr>
          <p:cNvSpPr txBox="1"/>
          <p:nvPr/>
        </p:nvSpPr>
        <p:spPr>
          <a:xfrm>
            <a:off x="10968414" y="146384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F823A7-E8D2-C940-AF43-5F4BBA81D43F}"/>
              </a:ext>
            </a:extLst>
          </p:cNvPr>
          <p:cNvSpPr txBox="1"/>
          <p:nvPr/>
        </p:nvSpPr>
        <p:spPr>
          <a:xfrm>
            <a:off x="10968414" y="345180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0.41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1DD27-2F8B-124B-9A0C-DC9A6A0F77E3}"/>
              </a:ext>
            </a:extLst>
          </p:cNvPr>
          <p:cNvSpPr txBox="1"/>
          <p:nvPr/>
        </p:nvSpPr>
        <p:spPr>
          <a:xfrm>
            <a:off x="10968414" y="543975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0.33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3F8AB-9172-8D4A-AB63-988B27856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E811-B74A-FB46-8D37-EE997CE9A383}" type="datetime1">
              <a:rPr lang="en-US" smtClean="0"/>
              <a:t>12/3/19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01D3B-89B5-1248-A4E1-2B55A141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85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9122-F803-1E49-937A-B62C94410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6427"/>
            <a:ext cx="10515600" cy="1325563"/>
          </a:xfrm>
        </p:spPr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orders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5372E-B74B-6A4D-9E39-79C8016D7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9503" y="772531"/>
            <a:ext cx="7784217" cy="2121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27651C-E3D1-0A49-A78F-F00A3BC4076B}"/>
              </a:ext>
            </a:extLst>
          </p:cNvPr>
          <p:cNvSpPr txBox="1"/>
          <p:nvPr/>
        </p:nvSpPr>
        <p:spPr>
          <a:xfrm>
            <a:off x="843147" y="1463845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(1,2,3,4)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67E1B-32A7-2845-AD4D-7ED6EDD1AF47}"/>
              </a:ext>
            </a:extLst>
          </p:cNvPr>
          <p:cNvSpPr txBox="1"/>
          <p:nvPr/>
        </p:nvSpPr>
        <p:spPr>
          <a:xfrm>
            <a:off x="843146" y="3446769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(1,2,4,3)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3E215-DA0B-2048-928F-1141DFFC9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503" y="2750568"/>
            <a:ext cx="7867880" cy="20933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7A6B05-A01C-1042-804B-3B60001F1095}"/>
              </a:ext>
            </a:extLst>
          </p:cNvPr>
          <p:cNvSpPr txBox="1"/>
          <p:nvPr/>
        </p:nvSpPr>
        <p:spPr>
          <a:xfrm>
            <a:off x="10185574" y="316545"/>
            <a:ext cx="2159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ARI</a:t>
            </a:r>
          </a:p>
          <a:p>
            <a:pPr algn="ctr"/>
            <a:r>
              <a:rPr lang="en-US" altLang="zh-CN" dirty="0"/>
              <a:t>(adjusted</a:t>
            </a:r>
            <a:r>
              <a:rPr lang="en-US" dirty="0"/>
              <a:t> ra</a:t>
            </a:r>
            <a:r>
              <a:rPr lang="en-US" altLang="zh-CN" dirty="0"/>
              <a:t>nk</a:t>
            </a:r>
            <a:r>
              <a:rPr lang="en-US" dirty="0"/>
              <a:t> index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3B1BA-08B3-CB4E-8B32-DEC42FAEC469}"/>
              </a:ext>
            </a:extLst>
          </p:cNvPr>
          <p:cNvSpPr txBox="1"/>
          <p:nvPr/>
        </p:nvSpPr>
        <p:spPr>
          <a:xfrm>
            <a:off x="10968414" y="146384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045FF-64AF-BD45-AE5F-50E91A9AF9FB}"/>
              </a:ext>
            </a:extLst>
          </p:cNvPr>
          <p:cNvSpPr txBox="1"/>
          <p:nvPr/>
        </p:nvSpPr>
        <p:spPr>
          <a:xfrm>
            <a:off x="10968414" y="345180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0.47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6EC3A-470F-FC41-9F29-0484DC35B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F3E0E-7E99-5C43-8731-986F219E9FA5}" type="datetime1">
              <a:rPr lang="en-US" smtClean="0"/>
              <a:t>12/3/19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208E14-134E-0A4A-BF2A-40B42691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16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9122-F803-1E49-937A-B62C94410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6766"/>
            <a:ext cx="10515600" cy="1325563"/>
          </a:xfrm>
        </p:spPr>
        <p:txBody>
          <a:bodyPr/>
          <a:lstStyle/>
          <a:p>
            <a:r>
              <a:rPr lang="en-US" altLang="zh-CN" dirty="0"/>
              <a:t>Quantified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differences</a:t>
            </a:r>
            <a:r>
              <a:rPr lang="zh-CN" altLang="en-US" dirty="0"/>
              <a:t> 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D38A1F-A080-8D4F-8D07-E47EE15FC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052501"/>
              </p:ext>
            </p:extLst>
          </p:nvPr>
        </p:nvGraphicFramePr>
        <p:xfrm>
          <a:off x="147216" y="1665480"/>
          <a:ext cx="5588565" cy="3127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74">
                  <a:extLst>
                    <a:ext uri="{9D8B030D-6E8A-4147-A177-3AD203B41FA5}">
                      <a16:colId xmlns:a16="http://schemas.microsoft.com/office/drawing/2014/main" val="4188734249"/>
                    </a:ext>
                  </a:extLst>
                </a:gridCol>
                <a:gridCol w="659821">
                  <a:extLst>
                    <a:ext uri="{9D8B030D-6E8A-4147-A177-3AD203B41FA5}">
                      <a16:colId xmlns:a16="http://schemas.microsoft.com/office/drawing/2014/main" val="442231310"/>
                    </a:ext>
                  </a:extLst>
                </a:gridCol>
                <a:gridCol w="703086">
                  <a:extLst>
                    <a:ext uri="{9D8B030D-6E8A-4147-A177-3AD203B41FA5}">
                      <a16:colId xmlns:a16="http://schemas.microsoft.com/office/drawing/2014/main" val="4207605472"/>
                    </a:ext>
                  </a:extLst>
                </a:gridCol>
                <a:gridCol w="659821">
                  <a:extLst>
                    <a:ext uri="{9D8B030D-6E8A-4147-A177-3AD203B41FA5}">
                      <a16:colId xmlns:a16="http://schemas.microsoft.com/office/drawing/2014/main" val="2666993435"/>
                    </a:ext>
                  </a:extLst>
                </a:gridCol>
                <a:gridCol w="713904">
                  <a:extLst>
                    <a:ext uri="{9D8B030D-6E8A-4147-A177-3AD203B41FA5}">
                      <a16:colId xmlns:a16="http://schemas.microsoft.com/office/drawing/2014/main" val="3873300506"/>
                    </a:ext>
                  </a:extLst>
                </a:gridCol>
                <a:gridCol w="649003">
                  <a:extLst>
                    <a:ext uri="{9D8B030D-6E8A-4147-A177-3AD203B41FA5}">
                      <a16:colId xmlns:a16="http://schemas.microsoft.com/office/drawing/2014/main" val="86992564"/>
                    </a:ext>
                  </a:extLst>
                </a:gridCol>
                <a:gridCol w="607385">
                  <a:extLst>
                    <a:ext uri="{9D8B030D-6E8A-4147-A177-3AD203B41FA5}">
                      <a16:colId xmlns:a16="http://schemas.microsoft.com/office/drawing/2014/main" val="202410452"/>
                    </a:ext>
                  </a:extLst>
                </a:gridCol>
                <a:gridCol w="698571">
                  <a:extLst>
                    <a:ext uri="{9D8B030D-6E8A-4147-A177-3AD203B41FA5}">
                      <a16:colId xmlns:a16="http://schemas.microsoft.com/office/drawing/2014/main" val="1370216621"/>
                    </a:ext>
                  </a:extLst>
                </a:gridCol>
              </a:tblGrid>
              <a:tr h="310915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389533"/>
                  </a:ext>
                </a:extLst>
              </a:tr>
              <a:tr h="338411"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Gene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066825"/>
                  </a:ext>
                </a:extLst>
              </a:tr>
              <a:tr h="338411"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Gene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257799"/>
                  </a:ext>
                </a:extLst>
              </a:tr>
              <a:tr h="338411"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Gene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188024"/>
                  </a:ext>
                </a:extLst>
              </a:tr>
              <a:tr h="338411"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Gene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442870"/>
                  </a:ext>
                </a:extLst>
              </a:tr>
              <a:tr h="338411"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Gene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84008"/>
                  </a:ext>
                </a:extLst>
              </a:tr>
              <a:tr h="338411"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630673"/>
                  </a:ext>
                </a:extLst>
              </a:tr>
              <a:tr h="338411"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Gene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64929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C3FE06-5D5C-4F4D-A432-BB2A6EEED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479135"/>
              </p:ext>
            </p:extLst>
          </p:nvPr>
        </p:nvGraphicFramePr>
        <p:xfrm>
          <a:off x="6237279" y="1665480"/>
          <a:ext cx="5588565" cy="3127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974">
                  <a:extLst>
                    <a:ext uri="{9D8B030D-6E8A-4147-A177-3AD203B41FA5}">
                      <a16:colId xmlns:a16="http://schemas.microsoft.com/office/drawing/2014/main" val="4188734249"/>
                    </a:ext>
                  </a:extLst>
                </a:gridCol>
                <a:gridCol w="659821">
                  <a:extLst>
                    <a:ext uri="{9D8B030D-6E8A-4147-A177-3AD203B41FA5}">
                      <a16:colId xmlns:a16="http://schemas.microsoft.com/office/drawing/2014/main" val="442231310"/>
                    </a:ext>
                  </a:extLst>
                </a:gridCol>
                <a:gridCol w="703086">
                  <a:extLst>
                    <a:ext uri="{9D8B030D-6E8A-4147-A177-3AD203B41FA5}">
                      <a16:colId xmlns:a16="http://schemas.microsoft.com/office/drawing/2014/main" val="4207605472"/>
                    </a:ext>
                  </a:extLst>
                </a:gridCol>
                <a:gridCol w="659821">
                  <a:extLst>
                    <a:ext uri="{9D8B030D-6E8A-4147-A177-3AD203B41FA5}">
                      <a16:colId xmlns:a16="http://schemas.microsoft.com/office/drawing/2014/main" val="2666993435"/>
                    </a:ext>
                  </a:extLst>
                </a:gridCol>
                <a:gridCol w="713904">
                  <a:extLst>
                    <a:ext uri="{9D8B030D-6E8A-4147-A177-3AD203B41FA5}">
                      <a16:colId xmlns:a16="http://schemas.microsoft.com/office/drawing/2014/main" val="3873300506"/>
                    </a:ext>
                  </a:extLst>
                </a:gridCol>
                <a:gridCol w="649003">
                  <a:extLst>
                    <a:ext uri="{9D8B030D-6E8A-4147-A177-3AD203B41FA5}">
                      <a16:colId xmlns:a16="http://schemas.microsoft.com/office/drawing/2014/main" val="86992564"/>
                    </a:ext>
                  </a:extLst>
                </a:gridCol>
                <a:gridCol w="607385">
                  <a:extLst>
                    <a:ext uri="{9D8B030D-6E8A-4147-A177-3AD203B41FA5}">
                      <a16:colId xmlns:a16="http://schemas.microsoft.com/office/drawing/2014/main" val="202410452"/>
                    </a:ext>
                  </a:extLst>
                </a:gridCol>
                <a:gridCol w="698571">
                  <a:extLst>
                    <a:ext uri="{9D8B030D-6E8A-4147-A177-3AD203B41FA5}">
                      <a16:colId xmlns:a16="http://schemas.microsoft.com/office/drawing/2014/main" val="1370216621"/>
                    </a:ext>
                  </a:extLst>
                </a:gridCol>
              </a:tblGrid>
              <a:tr h="310915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389533"/>
                  </a:ext>
                </a:extLst>
              </a:tr>
              <a:tr h="338411"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Gene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066825"/>
                  </a:ext>
                </a:extLst>
              </a:tr>
              <a:tr h="338411"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Gene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257799"/>
                  </a:ext>
                </a:extLst>
              </a:tr>
              <a:tr h="338411"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Gene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188024"/>
                  </a:ext>
                </a:extLst>
              </a:tr>
              <a:tr h="338411"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Gene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442870"/>
                  </a:ext>
                </a:extLst>
              </a:tr>
              <a:tr h="338411"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Gene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84008"/>
                  </a:ext>
                </a:extLst>
              </a:tr>
              <a:tr h="338411"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630673"/>
                  </a:ext>
                </a:extLst>
              </a:tr>
              <a:tr h="338411"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Gene</a:t>
                      </a:r>
                      <a:r>
                        <a:rPr lang="zh-CN" altLang="en-US" sz="15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64929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782EC65-3B3E-FC46-BB5B-1EDB4E17890A}"/>
              </a:ext>
            </a:extLst>
          </p:cNvPr>
          <p:cNvSpPr txBox="1"/>
          <p:nvPr/>
        </p:nvSpPr>
        <p:spPr>
          <a:xfrm>
            <a:off x="1638795" y="1108797"/>
            <a:ext cx="290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Corrected</a:t>
            </a:r>
            <a:r>
              <a:rPr lang="zh-CN" altLang="en-US" b="1" dirty="0"/>
              <a:t> </a:t>
            </a:r>
            <a:r>
              <a:rPr lang="en-US" altLang="zh-CN" b="1" dirty="0"/>
              <a:t>matrix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Order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D54F0-46CE-3240-98F8-B4D164BF85C0}"/>
              </a:ext>
            </a:extLst>
          </p:cNvPr>
          <p:cNvSpPr txBox="1"/>
          <p:nvPr/>
        </p:nvSpPr>
        <p:spPr>
          <a:xfrm>
            <a:off x="7581164" y="1108797"/>
            <a:ext cx="290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Corrected</a:t>
            </a:r>
            <a:r>
              <a:rPr lang="zh-CN" altLang="en-US" b="1" dirty="0"/>
              <a:t> </a:t>
            </a:r>
            <a:r>
              <a:rPr lang="en-US" altLang="zh-CN" b="1" dirty="0"/>
              <a:t>matrix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Order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endParaRPr lang="en-US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9AD143-612C-B944-B28B-53DB32B98867}"/>
              </a:ext>
            </a:extLst>
          </p:cNvPr>
          <p:cNvGrpSpPr/>
          <p:nvPr/>
        </p:nvGrpSpPr>
        <p:grpSpPr>
          <a:xfrm>
            <a:off x="1163784" y="4900103"/>
            <a:ext cx="6453005" cy="700644"/>
            <a:chOff x="1235036" y="5189517"/>
            <a:chExt cx="6346128" cy="700644"/>
          </a:xfrm>
        </p:grpSpPr>
        <p:sp>
          <p:nvSpPr>
            <p:cNvPr id="17" name="Bent-Up Arrow 16">
              <a:extLst>
                <a:ext uri="{FF2B5EF4-FFF2-40B4-BE49-F238E27FC236}">
                  <a16:creationId xmlns:a16="http://schemas.microsoft.com/office/drawing/2014/main" id="{018B217F-21D6-F44B-834D-5EA4EA0A1A5A}"/>
                </a:ext>
              </a:extLst>
            </p:cNvPr>
            <p:cNvSpPr/>
            <p:nvPr/>
          </p:nvSpPr>
          <p:spPr>
            <a:xfrm>
              <a:off x="1318161" y="5213268"/>
              <a:ext cx="6263003" cy="676893"/>
            </a:xfrm>
            <a:prstGeom prst="bent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id="{0E0057BC-8F4C-B64B-BB45-B192AB611394}"/>
                </a:ext>
              </a:extLst>
            </p:cNvPr>
            <p:cNvSpPr/>
            <p:nvPr/>
          </p:nvSpPr>
          <p:spPr>
            <a:xfrm>
              <a:off x="1235036" y="5189517"/>
              <a:ext cx="332509" cy="700644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6D5329B-5006-F145-B82D-48D54C332A83}"/>
              </a:ext>
            </a:extLst>
          </p:cNvPr>
          <p:cNvSpPr txBox="1"/>
          <p:nvPr/>
        </p:nvSpPr>
        <p:spPr>
          <a:xfrm>
            <a:off x="3708944" y="5108520"/>
            <a:ext cx="12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Correlation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58B02-B6A0-504C-A447-2CCF9D5ADCAD}"/>
              </a:ext>
            </a:extLst>
          </p:cNvPr>
          <p:cNvSpPr txBox="1"/>
          <p:nvPr/>
        </p:nvSpPr>
        <p:spPr>
          <a:xfrm>
            <a:off x="4629198" y="5577261"/>
            <a:ext cx="12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Correlation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4EC721-B7FE-9340-980D-4029D2C26C65}"/>
              </a:ext>
            </a:extLst>
          </p:cNvPr>
          <p:cNvGrpSpPr/>
          <p:nvPr/>
        </p:nvGrpSpPr>
        <p:grpSpPr>
          <a:xfrm>
            <a:off x="1862450" y="4980577"/>
            <a:ext cx="6453005" cy="1101120"/>
            <a:chOff x="1235036" y="4789041"/>
            <a:chExt cx="6346128" cy="1101120"/>
          </a:xfrm>
          <a:solidFill>
            <a:schemeClr val="accent2"/>
          </a:solidFill>
        </p:grpSpPr>
        <p:sp>
          <p:nvSpPr>
            <p:cNvPr id="29" name="Bent-Up Arrow 28">
              <a:extLst>
                <a:ext uri="{FF2B5EF4-FFF2-40B4-BE49-F238E27FC236}">
                  <a16:creationId xmlns:a16="http://schemas.microsoft.com/office/drawing/2014/main" id="{0549D636-871C-EE4D-822E-4880175ED03F}"/>
                </a:ext>
              </a:extLst>
            </p:cNvPr>
            <p:cNvSpPr/>
            <p:nvPr/>
          </p:nvSpPr>
          <p:spPr>
            <a:xfrm>
              <a:off x="1318161" y="5213268"/>
              <a:ext cx="6263003" cy="676893"/>
            </a:xfrm>
            <a:prstGeom prst="bentUpArrow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Up Arrow 29">
              <a:extLst>
                <a:ext uri="{FF2B5EF4-FFF2-40B4-BE49-F238E27FC236}">
                  <a16:creationId xmlns:a16="http://schemas.microsoft.com/office/drawing/2014/main" id="{280F75F4-EFE6-5A4E-BBD4-1E2BC093995D}"/>
                </a:ext>
              </a:extLst>
            </p:cNvPr>
            <p:cNvSpPr/>
            <p:nvPr/>
          </p:nvSpPr>
          <p:spPr>
            <a:xfrm>
              <a:off x="1235036" y="4789041"/>
              <a:ext cx="332509" cy="1101120"/>
            </a:xfrm>
            <a:prstGeom prst="upArrow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0909ED4-0FEF-F144-BFBE-340A68C899E0}"/>
              </a:ext>
            </a:extLst>
          </p:cNvPr>
          <p:cNvSpPr/>
          <p:nvPr/>
        </p:nvSpPr>
        <p:spPr>
          <a:xfrm>
            <a:off x="7740145" y="5305395"/>
            <a:ext cx="1463537" cy="587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070BD475-422E-0F46-8CBE-9CBEECDC273E}"/>
              </a:ext>
            </a:extLst>
          </p:cNvPr>
          <p:cNvSpPr/>
          <p:nvPr/>
        </p:nvSpPr>
        <p:spPr>
          <a:xfrm>
            <a:off x="7971053" y="4972886"/>
            <a:ext cx="338109" cy="1101120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1225A-2A7D-8043-9D12-DB2BE93BE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539C7-41A6-7645-A5A4-5B0B8F786735}" type="datetime1">
              <a:rPr lang="en-US" smtClean="0"/>
              <a:t>12/3/19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B5DC5-EB5F-D045-A584-6B8410D8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6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76F2F-F80B-E940-BD31-354C46C2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8BB8-2D15-FC40-85A6-FED62114E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5923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body,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exists</a:t>
            </a:r>
            <a:r>
              <a:rPr lang="zh-CN" altLang="en-US" dirty="0"/>
              <a:t> </a:t>
            </a:r>
            <a:r>
              <a:rPr lang="en-US" altLang="zh-CN" dirty="0"/>
              <a:t>incredible</a:t>
            </a:r>
            <a:r>
              <a:rPr lang="zh-CN" altLang="en-US" dirty="0"/>
              <a:t> </a:t>
            </a:r>
            <a:r>
              <a:rPr lang="en-US" altLang="zh-CN" dirty="0"/>
              <a:t>diversity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tissues.</a:t>
            </a:r>
          </a:p>
          <a:p>
            <a:r>
              <a:rPr lang="en-US" altLang="zh-CN" dirty="0"/>
              <a:t>Researchers want to investigate the mechanisms that give rise to this diversity in development and</a:t>
            </a:r>
            <a:r>
              <a:rPr lang="zh-CN" altLang="en-US" dirty="0"/>
              <a:t> </a:t>
            </a:r>
            <a:r>
              <a:rPr lang="en-US" altLang="zh-CN" dirty="0"/>
              <a:t>how they develop</a:t>
            </a:r>
            <a:r>
              <a:rPr lang="zh-CN" altLang="en-US" dirty="0"/>
              <a:t> </a:t>
            </a:r>
            <a:r>
              <a:rPr lang="en-US" altLang="zh-CN" dirty="0"/>
              <a:t>into disease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E658C-1675-3E42-B634-005202486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489" y="3537838"/>
            <a:ext cx="4239342" cy="3320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B2C3B9-5B11-0B47-AFFE-C4425A78CBDC}"/>
              </a:ext>
            </a:extLst>
          </p:cNvPr>
          <p:cNvSpPr txBox="1"/>
          <p:nvPr/>
        </p:nvSpPr>
        <p:spPr>
          <a:xfrm>
            <a:off x="6945051" y="6566975"/>
            <a:ext cx="5246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www.anatomynote.com</a:t>
            </a:r>
            <a:r>
              <a:rPr lang="en-US" sz="1000" dirty="0"/>
              <a:t>/human-anatomy/cell-and-tissue/human-body-cell-classification/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16394FB-35C1-3841-A528-0C6540162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5F81-5A00-9349-8FAD-754748FDB8AB}" type="datetime1">
              <a:rPr lang="en-US" smtClean="0"/>
              <a:t>12/3/19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1A02B-CD9E-1D46-99A5-1AF919B8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62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CE2DAFE-21A9-A144-B92B-9814B13B9474}"/>
              </a:ext>
            </a:extLst>
          </p:cNvPr>
          <p:cNvSpPr txBox="1">
            <a:spLocks/>
          </p:cNvSpPr>
          <p:nvPr/>
        </p:nvSpPr>
        <p:spPr>
          <a:xfrm>
            <a:off x="0" y="-991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Quantified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differences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0CFB5AD-4BDC-464C-9BCD-54CF6ADD6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0417" y="994350"/>
            <a:ext cx="6277021" cy="55850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F69311-D491-4049-9DFB-4D5CEB009D02}"/>
              </a:ext>
            </a:extLst>
          </p:cNvPr>
          <p:cNvSpPr txBox="1"/>
          <p:nvPr/>
        </p:nvSpPr>
        <p:spPr>
          <a:xfrm>
            <a:off x="9065099" y="2574825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Order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r>
              <a:rPr lang="zh-CN" altLang="en-US" b="1" dirty="0"/>
              <a:t> </a:t>
            </a:r>
            <a:r>
              <a:rPr lang="en-US" altLang="zh-CN" b="1" dirty="0"/>
              <a:t>(1,2,3,4)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B9F72A-A71E-7B45-BC7C-60314CF0F297}"/>
              </a:ext>
            </a:extLst>
          </p:cNvPr>
          <p:cNvSpPr txBox="1"/>
          <p:nvPr/>
        </p:nvSpPr>
        <p:spPr>
          <a:xfrm>
            <a:off x="9065099" y="3032188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Order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r>
              <a:rPr lang="zh-CN" altLang="en-US" b="1" dirty="0"/>
              <a:t> </a:t>
            </a:r>
            <a:r>
              <a:rPr lang="en-US" altLang="zh-CN" b="1" dirty="0"/>
              <a:t>(3,2,1,4)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AC892B-B364-9A49-B292-CCB5717FCFC1}"/>
              </a:ext>
            </a:extLst>
          </p:cNvPr>
          <p:cNvSpPr txBox="1"/>
          <p:nvPr/>
        </p:nvSpPr>
        <p:spPr>
          <a:xfrm>
            <a:off x="9065099" y="3472770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Order</a:t>
            </a:r>
            <a:r>
              <a:rPr lang="zh-CN" altLang="en-US" b="1" dirty="0"/>
              <a:t> </a:t>
            </a:r>
            <a:r>
              <a:rPr lang="en-US" altLang="zh-CN" b="1" dirty="0"/>
              <a:t>3</a:t>
            </a:r>
            <a:r>
              <a:rPr lang="zh-CN" altLang="en-US" b="1" dirty="0"/>
              <a:t> </a:t>
            </a:r>
            <a:r>
              <a:rPr lang="en-US" altLang="zh-CN" b="1" dirty="0"/>
              <a:t>(4,3,1,2)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6F575-C263-1349-92DE-B3207F6E5711}"/>
              </a:ext>
            </a:extLst>
          </p:cNvPr>
          <p:cNvSpPr txBox="1"/>
          <p:nvPr/>
        </p:nvSpPr>
        <p:spPr>
          <a:xfrm>
            <a:off x="9065099" y="3946915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Order</a:t>
            </a:r>
            <a:r>
              <a:rPr lang="zh-CN" altLang="en-US" b="1" dirty="0"/>
              <a:t> </a:t>
            </a:r>
            <a:r>
              <a:rPr lang="en-US" altLang="zh-CN" b="1" dirty="0"/>
              <a:t>4</a:t>
            </a:r>
            <a:r>
              <a:rPr lang="zh-CN" altLang="en-US" b="1" dirty="0"/>
              <a:t> </a:t>
            </a:r>
            <a:r>
              <a:rPr lang="en-US" altLang="zh-CN" b="1" dirty="0"/>
              <a:t>(1,2,4,3)</a:t>
            </a:r>
            <a:endParaRPr lang="en-US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40EAF3-6472-6C4C-97BF-14CE7DB43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1A8BA-CF07-C644-A3E2-CA3E1FCF1695}" type="datetime1">
              <a:rPr lang="en-US" smtClean="0"/>
              <a:t>12/3/19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9B0DC2-A708-C841-AEA5-009B45BA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34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E905-C5A4-1743-A7C6-70F8AACB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 &amp; Discussion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9C71C-C360-4945-A850-FE3E1368E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41037" cy="4351338"/>
          </a:xfrm>
        </p:spPr>
        <p:txBody>
          <a:bodyPr/>
          <a:lstStyle/>
          <a:p>
            <a:r>
              <a:rPr lang="en-US" altLang="zh-CN" dirty="0"/>
              <a:t>Orders of the batches in MNN approach affect the results for batch effect correction. </a:t>
            </a:r>
          </a:p>
          <a:p>
            <a:r>
              <a:rPr lang="en-US" altLang="zh-CN" dirty="0"/>
              <a:t>When apply the MNN approach to correct batch effect in single-cell RNA sequencing data, researchers should be </a:t>
            </a:r>
            <a:r>
              <a:rPr lang="en-US" altLang="zh-CN" b="1" i="1" dirty="0"/>
              <a:t>careful</a:t>
            </a:r>
            <a:r>
              <a:rPr lang="en-US" altLang="zh-CN" dirty="0"/>
              <a:t> about the orders of the batches if the number of batches is larger than 2.</a:t>
            </a:r>
          </a:p>
          <a:p>
            <a:r>
              <a:rPr lang="en-US" altLang="zh-CN" dirty="0"/>
              <a:t>Since there is no natural order of the batches in reality, researchers should consider of </a:t>
            </a:r>
            <a:r>
              <a:rPr lang="en-US" altLang="zh-CN" b="1" i="1" dirty="0"/>
              <a:t>simultaneous</a:t>
            </a:r>
            <a:r>
              <a:rPr lang="en-US" altLang="zh-CN" dirty="0"/>
              <a:t> batch effect correction across all of the batches instead of pairwise correcting the effect.</a:t>
            </a:r>
          </a:p>
          <a:p>
            <a:endParaRPr lang="en-US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E8DEE-6062-2A45-83A5-2F59FACFF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D697-E89B-514D-86E6-58CBDAEF1DA0}" type="datetime1">
              <a:rPr lang="en-US" smtClean="0"/>
              <a:t>12/3/19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325489-F835-E44B-8EA1-FCAE8834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25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43EE4-4EAD-4242-A5DE-D2F11494C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3E691-24B4-2748-BE3B-F5970A603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Dr.</a:t>
            </a:r>
            <a:r>
              <a:rPr lang="zh-CN" altLang="en-US" dirty="0"/>
              <a:t> </a:t>
            </a:r>
            <a:r>
              <a:rPr lang="en-US" altLang="zh-CN" dirty="0" err="1"/>
              <a:t>Mingyao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</a:p>
          <a:p>
            <a:r>
              <a:rPr lang="en-US" altLang="zh-CN" dirty="0"/>
              <a:t>Michelle</a:t>
            </a:r>
            <a:r>
              <a:rPr lang="zh-CN" altLang="en-US" dirty="0"/>
              <a:t> </a:t>
            </a:r>
            <a:r>
              <a:rPr lang="en-US" altLang="zh-CN" dirty="0"/>
              <a:t>Lee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C0B03-39A5-D242-A872-01C5758A6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A9C74-914D-E444-AA74-76787B21E199}" type="datetime1">
              <a:rPr lang="en-US" smtClean="0"/>
              <a:t>12/3/19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94722-4C47-F743-8CA2-F4A79E354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787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43EE4-4EAD-4242-A5DE-D2F11494C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3E691-24B4-2748-BE3B-F5970A603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Haghverdi</a:t>
            </a:r>
            <a:r>
              <a:rPr lang="en-US" dirty="0"/>
              <a:t>, </a:t>
            </a:r>
            <a:r>
              <a:rPr lang="en-US" dirty="0" err="1"/>
              <a:t>Laleh</a:t>
            </a:r>
            <a:r>
              <a:rPr lang="en-US" dirty="0"/>
              <a:t>, et al. “Batch effects in single-cell RNA-sequencing data are corrected by matching mutual nearest neighbors.” Nature biotechnology 36.5 (2018): 421.</a:t>
            </a:r>
          </a:p>
          <a:p>
            <a:r>
              <a:rPr lang="en-US" dirty="0"/>
              <a:t>Zhang, </a:t>
            </a:r>
            <a:r>
              <a:rPr lang="en-US" dirty="0" err="1"/>
              <a:t>Xiuwei</a:t>
            </a:r>
            <a:r>
              <a:rPr lang="en-US" dirty="0"/>
              <a:t>, </a:t>
            </a:r>
            <a:r>
              <a:rPr lang="en-US" dirty="0" err="1"/>
              <a:t>Chenling</a:t>
            </a:r>
            <a:r>
              <a:rPr lang="en-US" dirty="0"/>
              <a:t> Xu, and Nir Yosef. “Simulating multiple faceted variability in single cell RNA sequencing.” Nature communications 10.1 (2019): 2611.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9398C-67EE-744A-AF09-FDA478948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A57C-547C-6B43-92E9-E8A8D2D7E92F}" type="datetime1">
              <a:rPr lang="en-US" smtClean="0"/>
              <a:t>12/3/19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2F238-25C7-EA4E-86DB-7C638F95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01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5D967D-5554-6D41-91BC-012E09260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0661" y="2030840"/>
            <a:ext cx="8106477" cy="2717006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47451A-1CCD-F742-9FD1-4AD546E3B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818" y="1682174"/>
            <a:ext cx="8356772" cy="341433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88B3A-A1B8-F343-8F2F-B73140161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5A358-608C-F342-97A0-0DE6C5F429EA}" type="datetime1">
              <a:rPr lang="en-US" smtClean="0"/>
              <a:t>12/3/19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57326-9F4F-2242-A640-BF1994B81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6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76F2F-F80B-E940-BD31-354C46C2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58BB8-2D15-FC40-85A6-FED62114E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14538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driven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approaches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observing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measuring.</a:t>
            </a:r>
          </a:p>
          <a:p>
            <a:r>
              <a:rPr lang="en-US" altLang="zh-CN" dirty="0"/>
              <a:t>Technological</a:t>
            </a:r>
            <a:r>
              <a:rPr lang="zh-CN" altLang="en-US" dirty="0"/>
              <a:t> </a:t>
            </a:r>
            <a:r>
              <a:rPr lang="en-US" altLang="zh-CN" dirty="0"/>
              <a:t>innovations</a:t>
            </a:r>
            <a:r>
              <a:rPr lang="zh-CN" altLang="en-US" dirty="0"/>
              <a:t> </a:t>
            </a:r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researcher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increasing</a:t>
            </a:r>
            <a:r>
              <a:rPr lang="zh-CN" altLang="en-US" dirty="0"/>
              <a:t> </a:t>
            </a:r>
            <a:r>
              <a:rPr lang="en-US" altLang="zh-CN" dirty="0"/>
              <a:t>resolution.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215245-3106-DE4D-8C5D-EE17DD347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323" y="3420777"/>
            <a:ext cx="2840188" cy="28458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D6068-50F0-3842-AB08-F45D332F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DB59C-9C66-CA4A-AB16-ECFA8C7DA4DA}" type="datetime1">
              <a:rPr lang="en-US" smtClean="0"/>
              <a:t>12/3/19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3E1E8-CA14-CD46-911A-512CB299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CBCAAA-26EE-7D4E-B4CA-3CDDDFD93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210" y="4025801"/>
            <a:ext cx="5069075" cy="215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B8377-A481-3D4E-847C-3F9A6A427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E3853-6A1A-7C4A-BF60-A30877A12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280" y="1320369"/>
            <a:ext cx="11329811" cy="4351338"/>
          </a:xfrm>
        </p:spPr>
        <p:txBody>
          <a:bodyPr/>
          <a:lstStyle/>
          <a:p>
            <a:r>
              <a:rPr lang="en-US" altLang="zh-CN" dirty="0"/>
              <a:t>Single-cell</a:t>
            </a:r>
            <a:r>
              <a:rPr lang="zh-CN" altLang="en-US" dirty="0"/>
              <a:t> </a:t>
            </a:r>
            <a:r>
              <a:rPr lang="en-US" altLang="zh-CN" dirty="0"/>
              <a:t>RNA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scRNA-seq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resolution</a:t>
            </a:r>
          </a:p>
          <a:p>
            <a:pPr lvl="1"/>
            <a:r>
              <a:rPr lang="en-US" dirty="0"/>
              <a:t>widely used for transcriptome analysis in many areas of biology</a:t>
            </a:r>
          </a:p>
          <a:p>
            <a:pPr lvl="1"/>
            <a:r>
              <a:rPr lang="en-US" dirty="0"/>
              <a:t>provides quantitative measurements of the expression of every gene in a single cell 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136F7A-173B-D641-B484-179F964A101F}"/>
              </a:ext>
            </a:extLst>
          </p:cNvPr>
          <p:cNvSpPr/>
          <p:nvPr/>
        </p:nvSpPr>
        <p:spPr>
          <a:xfrm>
            <a:off x="3018195" y="6459865"/>
            <a:ext cx="69869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www.lcsciences.com</a:t>
            </a:r>
            <a:r>
              <a:rPr lang="en-US" sz="1100" dirty="0"/>
              <a:t>/discovery/applications/transcriptomics/single-cell-</a:t>
            </a:r>
            <a:r>
              <a:rPr lang="en-US" sz="1100" dirty="0" err="1"/>
              <a:t>rna</a:t>
            </a:r>
            <a:r>
              <a:rPr lang="en-US" sz="1100" dirty="0"/>
              <a:t>-</a:t>
            </a:r>
            <a:r>
              <a:rPr lang="en-US" sz="1100" dirty="0" err="1"/>
              <a:t>seq</a:t>
            </a:r>
            <a:r>
              <a:rPr lang="en-US" sz="1100" dirty="0"/>
              <a:t>-sequencing-service/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D5A67-5E7B-2E44-8FCF-C5B83AB4A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21836"/>
            <a:ext cx="7593957" cy="3271946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9067F3C-F9B5-2B45-9D91-A451C30C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4E96-B768-C948-AC56-B7F998D0FD06}" type="datetime1">
              <a:rPr lang="en-US" smtClean="0"/>
              <a:t>12/3/19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59F589-C439-CE40-8C53-CF826BBE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C9A76-F483-F842-A721-EB049996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2BB2-D3FB-314E-8790-B29C8E8A3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994"/>
            <a:ext cx="10515600" cy="4351338"/>
          </a:xfrm>
        </p:spPr>
        <p:txBody>
          <a:bodyPr/>
          <a:lstStyle/>
          <a:p>
            <a:r>
              <a:rPr lang="en-US" altLang="zh-CN" dirty="0"/>
              <a:t>O</a:t>
            </a:r>
            <a:r>
              <a:rPr lang="en-US" dirty="0"/>
              <a:t>ne of the most challenging problems in single-cell RNA</a:t>
            </a:r>
            <a:r>
              <a:rPr lang="zh-CN" altLang="en-US" dirty="0"/>
              <a:t> </a:t>
            </a:r>
            <a:r>
              <a:rPr lang="en-US" dirty="0"/>
              <a:t>sequencing data</a:t>
            </a:r>
          </a:p>
          <a:p>
            <a:r>
              <a:rPr lang="en-US" altLang="zh-CN" dirty="0"/>
              <a:t>Induced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large-scale</a:t>
            </a:r>
            <a:r>
              <a:rPr lang="zh-CN" altLang="en-US" dirty="0"/>
              <a:t> </a:t>
            </a:r>
            <a:r>
              <a:rPr lang="en-US" altLang="zh-CN" dirty="0"/>
              <a:t>single-cell</a:t>
            </a:r>
            <a:r>
              <a:rPr lang="zh-CN" altLang="en-US" dirty="0"/>
              <a:t> </a:t>
            </a:r>
            <a:r>
              <a:rPr lang="en-US" altLang="zh-CN" dirty="0"/>
              <a:t>RNA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sets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produced:</a:t>
            </a:r>
          </a:p>
          <a:p>
            <a:pPr lvl="2"/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technical</a:t>
            </a:r>
            <a:r>
              <a:rPr lang="zh-CN" altLang="en-US" dirty="0"/>
              <a:t> </a:t>
            </a:r>
            <a:r>
              <a:rPr lang="en-US" altLang="zh-CN" dirty="0"/>
              <a:t>sources</a:t>
            </a:r>
          </a:p>
          <a:p>
            <a:pPr lvl="2"/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laboratories</a:t>
            </a:r>
          </a:p>
          <a:p>
            <a:pPr lvl="2"/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times</a:t>
            </a:r>
          </a:p>
          <a:p>
            <a:r>
              <a:rPr lang="en-US" altLang="zh-CN" dirty="0"/>
              <a:t>Expression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</a:p>
          <a:p>
            <a:pPr lvl="1"/>
            <a:endParaRPr lang="en-US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52477-EFF8-7949-B84C-B9CDAA63E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2BA4A-4920-DF41-B623-E99C54A4A6AD}" type="datetime1">
              <a:rPr lang="en-US" smtClean="0"/>
              <a:t>12/3/19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8B343-97B8-CD4F-A93A-BA07954F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76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3A8DB-8A3F-4A45-987D-95CB1173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43616-6464-1540-A807-EE3951579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514" y="1344241"/>
            <a:ext cx="3909503" cy="246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A6EF60-7242-8245-9F07-5742F75B5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227" y="1413141"/>
            <a:ext cx="3710338" cy="23747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C2C6C1-0E89-2045-9043-F501AE9459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30A4A8F-E87C-7942-80EB-E746E1C9DD92}" type="datetime1">
              <a:rPr lang="en-US" smtClean="0"/>
              <a:t>12/3/19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4DB3E-B311-6D4B-9898-D4515906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6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9CD8AA6-086D-2F47-8D59-8D1B21D4B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757514" y="3913393"/>
            <a:ext cx="3814328" cy="2442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82053E-61AB-BA4B-9D8E-4DDEF5D1F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227" y="3981734"/>
            <a:ext cx="3710338" cy="23746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5F00F8-5A40-724B-9125-2807C61A6EE5}"/>
              </a:ext>
            </a:extLst>
          </p:cNvPr>
          <p:cNvSpPr txBox="1"/>
          <p:nvPr/>
        </p:nvSpPr>
        <p:spPr>
          <a:xfrm>
            <a:off x="999126" y="2300472"/>
            <a:ext cx="181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</a:t>
            </a:r>
            <a:r>
              <a:rPr lang="en-US" altLang="zh-CN" dirty="0"/>
              <a:t>fore</a:t>
            </a:r>
            <a:r>
              <a:rPr lang="zh-CN" altLang="en-US" dirty="0"/>
              <a:t> </a:t>
            </a:r>
            <a:r>
              <a:rPr lang="en-US" altLang="zh-CN" dirty="0"/>
              <a:t>correction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B81197-480F-2B44-B8F4-16B179D0873D}"/>
              </a:ext>
            </a:extLst>
          </p:cNvPr>
          <p:cNvSpPr txBox="1"/>
          <p:nvPr/>
        </p:nvSpPr>
        <p:spPr>
          <a:xfrm>
            <a:off x="999126" y="4799710"/>
            <a:ext cx="167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correction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17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38AF-2328-5E4F-81A8-17757C30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A38EA-FB5D-044A-8E0E-2ED2E6DA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 err="1"/>
              <a:t>removeBatchEffect</a:t>
            </a:r>
            <a:r>
              <a:rPr lang="en-US" altLang="zh-CN" i="1" dirty="0"/>
              <a:t>()</a:t>
            </a:r>
            <a:r>
              <a:rPr lang="zh-CN" altLang="en-US" i="1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limma</a:t>
            </a:r>
            <a:r>
              <a:rPr lang="zh-CN" altLang="en-US" dirty="0"/>
              <a:t> </a:t>
            </a:r>
            <a:r>
              <a:rPr lang="en-US" altLang="zh-CN" dirty="0"/>
              <a:t>package</a:t>
            </a:r>
          </a:p>
          <a:p>
            <a:r>
              <a:rPr lang="en-US" altLang="zh-CN" dirty="0" err="1"/>
              <a:t>ComBat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 err="1"/>
              <a:t>RUVseq</a:t>
            </a:r>
            <a:endParaRPr lang="en-US" altLang="zh-CN" dirty="0"/>
          </a:p>
          <a:p>
            <a:r>
              <a:rPr lang="en-US" altLang="zh-CN" dirty="0" err="1"/>
              <a:t>Svaseq</a:t>
            </a:r>
            <a:endParaRPr lang="en-US" altLang="zh-CN" dirty="0"/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correction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specifically</a:t>
            </a:r>
            <a:r>
              <a:rPr lang="zh-CN" altLang="en-US" dirty="0"/>
              <a:t> </a:t>
            </a:r>
            <a:r>
              <a:rPr lang="en-US" altLang="zh-CN" dirty="0"/>
              <a:t>designed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bulk</a:t>
            </a:r>
            <a:r>
              <a:rPr lang="zh-CN" altLang="en-US" dirty="0"/>
              <a:t> </a:t>
            </a:r>
            <a:r>
              <a:rPr lang="en-US" altLang="zh-CN" dirty="0"/>
              <a:t>RNA-seq.</a:t>
            </a:r>
            <a:r>
              <a:rPr lang="zh-CN" altLang="en-US" dirty="0"/>
              <a:t> </a:t>
            </a:r>
            <a:endParaRPr 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76350-B992-E746-BE2B-35B0F9944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B5C66-F695-2D49-849E-33BA95542CBD}" type="datetime1">
              <a:rPr lang="en-US" smtClean="0"/>
              <a:t>12/3/19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E18D2-44E0-2F4D-8153-544DB54F9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4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A9C4B-5A58-6245-AA87-9054FAD57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MNN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66FDC-1ACB-3249-B4AC-D4E4E7461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0028"/>
          </a:xfrm>
        </p:spPr>
        <p:txBody>
          <a:bodyPr/>
          <a:lstStyle/>
          <a:p>
            <a:r>
              <a:rPr lang="en-US" altLang="zh-CN" dirty="0" err="1"/>
              <a:t>Haghverdi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  <a:r>
              <a:rPr lang="zh-CN" altLang="en-US" dirty="0"/>
              <a:t> </a:t>
            </a:r>
            <a:r>
              <a:rPr lang="en-US" altLang="zh-CN" dirty="0"/>
              <a:t>mutual</a:t>
            </a:r>
            <a:r>
              <a:rPr lang="zh-CN" altLang="en-US" dirty="0"/>
              <a:t> </a:t>
            </a:r>
            <a:r>
              <a:rPr lang="en-US" altLang="zh-CN" dirty="0"/>
              <a:t>nearest</a:t>
            </a:r>
            <a:r>
              <a:rPr lang="zh-CN" altLang="en-US" dirty="0"/>
              <a:t> </a:t>
            </a:r>
            <a:r>
              <a:rPr lang="en-US" altLang="zh-CN" dirty="0"/>
              <a:t>neighbors</a:t>
            </a:r>
            <a:r>
              <a:rPr lang="zh-CN" altLang="en-US" dirty="0"/>
              <a:t> </a:t>
            </a:r>
            <a:r>
              <a:rPr lang="en-US" altLang="zh-CN" dirty="0"/>
              <a:t>(MNN)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conduct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correction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single-cell</a:t>
            </a:r>
            <a:r>
              <a:rPr lang="zh-CN" altLang="en-US" dirty="0"/>
              <a:t> </a:t>
            </a:r>
            <a:r>
              <a:rPr lang="en-US" altLang="zh-CN" dirty="0"/>
              <a:t>RNA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2018</a:t>
            </a:r>
          </a:p>
          <a:p>
            <a:pPr lvl="1"/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214</a:t>
            </a:r>
            <a:r>
              <a:rPr lang="zh-CN" altLang="en-US" dirty="0"/>
              <a:t> </a:t>
            </a:r>
            <a:r>
              <a:rPr lang="en-US" altLang="zh-CN" dirty="0"/>
              <a:t>citations</a:t>
            </a:r>
          </a:p>
          <a:p>
            <a:r>
              <a:rPr lang="en-US" altLang="zh-CN" dirty="0"/>
              <a:t>Removal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discrepancies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biologically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batches</a:t>
            </a:r>
            <a:r>
              <a:rPr lang="zh-CN" altLang="en-US" dirty="0"/>
              <a:t> </a:t>
            </a:r>
            <a:r>
              <a:rPr lang="en-US" altLang="zh-CN" dirty="0"/>
              <a:t>according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presence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MNNs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batches</a:t>
            </a:r>
          </a:p>
          <a:p>
            <a:pPr lvl="1"/>
            <a:r>
              <a:rPr lang="en-US" altLang="zh-CN" dirty="0"/>
              <a:t>Define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batches</a:t>
            </a:r>
          </a:p>
          <a:p>
            <a:pPr lvl="1"/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expression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MNN</a:t>
            </a:r>
            <a:r>
              <a:rPr lang="zh-CN" altLang="en-US" dirty="0"/>
              <a:t> </a:t>
            </a:r>
            <a:r>
              <a:rPr lang="en-US" altLang="zh-CN" dirty="0"/>
              <a:t>pair</a:t>
            </a:r>
            <a:r>
              <a:rPr lang="zh-CN" altLang="en-US" dirty="0"/>
              <a:t> </a:t>
            </a:r>
            <a:r>
              <a:rPr lang="en-US" altLang="zh-CN" dirty="0"/>
              <a:t>provides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estimate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correction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obtained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estimated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applied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expression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perform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correction</a:t>
            </a:r>
          </a:p>
          <a:p>
            <a:pPr marL="457200" lvl="1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5E09A-7EC6-3D4F-AC3F-F4A09A194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A388-3F24-114E-9378-ABDB209FC72F}" type="datetime1">
              <a:rPr lang="en-US" smtClean="0"/>
              <a:t>12/3/19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DEE12-5702-104E-9BF5-1673BA9E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88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1F052-AE4B-484F-8507-EC45B236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MNN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DF6B0-E0A9-4D45-995F-4E39BC37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737" y="1374661"/>
            <a:ext cx="3160623" cy="2844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D9BF06-372B-DD48-9E39-8F0CE5F89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488" y="1490670"/>
            <a:ext cx="3145922" cy="2692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1DC51B-9CA7-6E4F-AFBF-CD3C982AC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111" y="1453672"/>
            <a:ext cx="3198058" cy="2735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BB2C9D-3467-6D41-B69A-FBBD85740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9057" y="4314899"/>
            <a:ext cx="5696027" cy="25431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B2504D-A8E8-E545-B1CB-D070C3B194DB}"/>
              </a:ext>
            </a:extLst>
          </p:cNvPr>
          <p:cNvSpPr/>
          <p:nvPr/>
        </p:nvSpPr>
        <p:spPr>
          <a:xfrm>
            <a:off x="6096000" y="4132463"/>
            <a:ext cx="3301861" cy="2674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2B3DD03-3FF2-CD48-A8B1-78EDEB86A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E7E1-6AEA-E641-BED3-89AFBA0429BC}" type="datetime1">
              <a:rPr lang="en-US" smtClean="0"/>
              <a:t>12/3/19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E783CF-42F3-B049-AA3B-2CD77AF8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6C523-61CD-D64E-A5D6-B5F12A6067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4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7977</TotalTime>
  <Words>1304</Words>
  <Application>Microsoft Macintosh PowerPoint</Application>
  <PresentationFormat>Widescreen</PresentationFormat>
  <Paragraphs>346</Paragraphs>
  <Slides>24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等线</vt:lpstr>
      <vt:lpstr>等线 Light</vt:lpstr>
      <vt:lpstr>Arial</vt:lpstr>
      <vt:lpstr>Calibri</vt:lpstr>
      <vt:lpstr>Calibri Light</vt:lpstr>
      <vt:lpstr>Office Theme</vt:lpstr>
      <vt:lpstr> Removal of Batch Effects with Matched Mutual Nearest Neighbors in Single-cell RNA Sequencing data</vt:lpstr>
      <vt:lpstr>Background</vt:lpstr>
      <vt:lpstr>Background (cont.)</vt:lpstr>
      <vt:lpstr>Introduction</vt:lpstr>
      <vt:lpstr> Batch effect</vt:lpstr>
      <vt:lpstr>Batch effect (cont.)</vt:lpstr>
      <vt:lpstr>Existing methods</vt:lpstr>
      <vt:lpstr>MNN method</vt:lpstr>
      <vt:lpstr>MNN method (cont.)</vt:lpstr>
      <vt:lpstr>Limitation of MNN method</vt:lpstr>
      <vt:lpstr>Objective</vt:lpstr>
      <vt:lpstr>Simulation Study Design</vt:lpstr>
      <vt:lpstr>Simulation Study Design (cont.)</vt:lpstr>
      <vt:lpstr>Simulation Study Design (cont.)</vt:lpstr>
      <vt:lpstr>Simulated Data</vt:lpstr>
      <vt:lpstr>Results of Batch correction</vt:lpstr>
      <vt:lpstr>Results of different orders</vt:lpstr>
      <vt:lpstr>Results of different orders</vt:lpstr>
      <vt:lpstr>Quantified the differences </vt:lpstr>
      <vt:lpstr>PowerPoint Presentation</vt:lpstr>
      <vt:lpstr>Conclusion &amp; Discussion</vt:lpstr>
      <vt:lpstr>Acknowledgement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Tong, Jiayi</dc:creator>
  <cp:lastModifiedBy>Tong, Jiayi</cp:lastModifiedBy>
  <cp:revision>62</cp:revision>
  <dcterms:created xsi:type="dcterms:W3CDTF">2019-10-07T01:03:24Z</dcterms:created>
  <dcterms:modified xsi:type="dcterms:W3CDTF">2019-12-03T14:42:06Z</dcterms:modified>
</cp:coreProperties>
</file>